
<file path=[Content_Types].xml><?xml version="1.0" encoding="utf-8"?>
<Types xmlns="http://schemas.openxmlformats.org/package/2006/content-types">
  <Default Extension="png" ContentType="image/png"/>
  <Default Extension="wmf" ContentType="image/x-w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5"/>
    <p:sldMasterId id="2147483660" r:id="rId6"/>
  </p:sldMasterIdLst>
  <p:notesMasterIdLst>
    <p:notesMasterId r:id="rId25"/>
  </p:notesMasterIdLst>
  <p:handoutMasterIdLst>
    <p:handoutMasterId r:id="rId26"/>
  </p:handoutMasterIdLst>
  <p:sldIdLst>
    <p:sldId id="256" r:id="rId7"/>
    <p:sldId id="264" r:id="rId8"/>
    <p:sldId id="265" r:id="rId9"/>
    <p:sldId id="266" r:id="rId10"/>
    <p:sldId id="280" r:id="rId11"/>
    <p:sldId id="278" r:id="rId12"/>
    <p:sldId id="279" r:id="rId13"/>
    <p:sldId id="257" r:id="rId14"/>
    <p:sldId id="267" r:id="rId15"/>
    <p:sldId id="271" r:id="rId16"/>
    <p:sldId id="277" r:id="rId17"/>
    <p:sldId id="268" r:id="rId18"/>
    <p:sldId id="269" r:id="rId19"/>
    <p:sldId id="272" r:id="rId20"/>
    <p:sldId id="273" r:id="rId21"/>
    <p:sldId id="274" r:id="rId22"/>
    <p:sldId id="276" r:id="rId23"/>
    <p:sldId id="261" r:id="rId2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AEDB"/>
    <a:srgbClr val="F3901D"/>
    <a:srgbClr val="006892"/>
    <a:srgbClr val="00B3D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howGuides="1">
      <p:cViewPr varScale="1">
        <p:scale>
          <a:sx n="79" d="100"/>
          <a:sy n="79" d="100"/>
        </p:scale>
        <p:origin x="108" y="732"/>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105" d="100"/>
          <a:sy n="105" d="100"/>
        </p:scale>
        <p:origin x="-3252"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5.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24" Type="http://schemas.openxmlformats.org/officeDocument/2006/relationships/slide" Target="slides/slide18.xml"/><Relationship Id="rId5" Type="http://schemas.openxmlformats.org/officeDocument/2006/relationships/slideMaster" Target="slideMasters/slideMaster1.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AA0E74B-1F4A-4B77-BBF3-68B0D29FA1C9}" type="datetimeFigureOut">
              <a:rPr lang="en-US" smtClean="0"/>
              <a:t>9/21/2016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CA73171-F2CF-4CD8-81F7-8D1F85C4FD50}" type="slidenum">
              <a:rPr lang="en-US" smtClean="0"/>
              <a:t>‹#›</a:t>
            </a:fld>
            <a:endParaRPr lang="en-US"/>
          </a:p>
        </p:txBody>
      </p:sp>
    </p:spTree>
    <p:extLst>
      <p:ext uri="{BB962C8B-B14F-4D97-AF65-F5344CB8AC3E}">
        <p14:creationId xmlns:p14="http://schemas.microsoft.com/office/powerpoint/2010/main" val="767214341"/>
      </p:ext>
    </p:extLst>
  </p:cSld>
  <p:clrMap bg1="lt1" tx1="dk1" bg2="lt2" tx2="dk2" accent1="accent1" accent2="accent2" accent3="accent3" accent4="accent4" accent5="accent5" accent6="accent6" hlink="hlink" folHlink="folHlink"/>
</p:handoutMaster>
</file>

<file path=ppt/media/image1.png>
</file>

<file path=ppt/media/image10.wmf>
</file>

<file path=ppt/media/image11.jpeg>
</file>

<file path=ppt/media/image12.jpeg>
</file>

<file path=ppt/media/image13.png>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244A53B-4F0D-4715-9A43-7F4869E1A962}" type="datetimeFigureOut">
              <a:rPr lang="en-US" smtClean="0"/>
              <a:t>9/21/2016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CD41D82-95AA-494E-9CE1-62CDE5A45BFF}" type="slidenum">
              <a:rPr lang="en-US" smtClean="0"/>
              <a:t>‹#›</a:t>
            </a:fld>
            <a:endParaRPr lang="en-US"/>
          </a:p>
        </p:txBody>
      </p:sp>
    </p:spTree>
    <p:extLst>
      <p:ext uri="{BB962C8B-B14F-4D97-AF65-F5344CB8AC3E}">
        <p14:creationId xmlns:p14="http://schemas.microsoft.com/office/powerpoint/2010/main" val="343595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8619511" y="6448251"/>
            <a:ext cx="504056" cy="365125"/>
          </a:xfrm>
          <a:prstGeom prst="rect">
            <a:avLst/>
          </a:prstGeom>
          <a:noFill/>
        </p:spPr>
        <p:txBody>
          <a:bodyPr/>
          <a:lstStyle>
            <a:lvl1pPr algn="ctr">
              <a:defRPr sz="1200">
                <a:solidFill>
                  <a:schemeClr val="bg1"/>
                </a:solidFill>
                <a:latin typeface="Lato" pitchFamily="34" charset="0"/>
              </a:defRPr>
            </a:lvl1pPr>
          </a:lstStyle>
          <a:p>
            <a:fld id="{EA3C26B9-3D3F-4A24-BC23-BC70DDDBE78D}" type="slidenum">
              <a:rPr lang="en-US" smtClean="0"/>
              <a:pPr/>
              <a:t>‹#›</a:t>
            </a:fld>
            <a:endParaRPr lang="en-US"/>
          </a:p>
        </p:txBody>
      </p:sp>
    </p:spTree>
    <p:extLst>
      <p:ext uri="{BB962C8B-B14F-4D97-AF65-F5344CB8AC3E}">
        <p14:creationId xmlns:p14="http://schemas.microsoft.com/office/powerpoint/2010/main" val="14364943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341486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Slide Number Placeholder 5"/>
          <p:cNvSpPr>
            <a:spLocks noGrp="1"/>
          </p:cNvSpPr>
          <p:nvPr>
            <p:ph type="sldNum" sz="quarter" idx="12"/>
          </p:nvPr>
        </p:nvSpPr>
        <p:spPr>
          <a:xfrm>
            <a:off x="8172400" y="6448251"/>
            <a:ext cx="720080" cy="365125"/>
          </a:xfrm>
          <a:prstGeom prst="rect">
            <a:avLst/>
          </a:prstGeom>
        </p:spPr>
        <p:txBody>
          <a:bodyPr/>
          <a:lstStyle>
            <a:lvl1pPr algn="ctr">
              <a:defRPr sz="1200">
                <a:solidFill>
                  <a:schemeClr val="bg1"/>
                </a:solidFill>
                <a:latin typeface="Lato" pitchFamily="34" charset="0"/>
              </a:defRPr>
            </a:lvl1pPr>
          </a:lstStyle>
          <a:p>
            <a:fld id="{EA3C26B9-3D3F-4A24-BC23-BC70DDDBE78D}" type="slidenum">
              <a:rPr lang="en-US" smtClean="0"/>
              <a:pPr/>
              <a:t>‹#›</a:t>
            </a:fld>
            <a:endParaRPr lang="en-US"/>
          </a:p>
        </p:txBody>
      </p:sp>
    </p:spTree>
    <p:extLst>
      <p:ext uri="{BB962C8B-B14F-4D97-AF65-F5344CB8AC3E}">
        <p14:creationId xmlns:p14="http://schemas.microsoft.com/office/powerpoint/2010/main" val="1488956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Slide Number Placeholder 5"/>
          <p:cNvSpPr>
            <a:spLocks noGrp="1"/>
          </p:cNvSpPr>
          <p:nvPr>
            <p:ph type="sldNum" sz="quarter" idx="12"/>
          </p:nvPr>
        </p:nvSpPr>
        <p:spPr>
          <a:xfrm>
            <a:off x="8604448" y="6448251"/>
            <a:ext cx="504056" cy="365125"/>
          </a:xfrm>
          <a:prstGeom prst="rect">
            <a:avLst/>
          </a:prstGeom>
        </p:spPr>
        <p:txBody>
          <a:bodyPr/>
          <a:lstStyle>
            <a:lvl1pPr algn="ctr">
              <a:defRPr sz="1200">
                <a:solidFill>
                  <a:schemeClr val="bg1"/>
                </a:solidFill>
                <a:latin typeface="Lato" pitchFamily="34" charset="0"/>
              </a:defRPr>
            </a:lvl1pPr>
          </a:lstStyle>
          <a:p>
            <a:fld id="{EA3C26B9-3D3F-4A24-BC23-BC70DDDBE78D}" type="slidenum">
              <a:rPr lang="en-US" smtClean="0"/>
              <a:pPr/>
              <a:t>‹#›</a:t>
            </a:fld>
            <a:endParaRPr lang="en-US"/>
          </a:p>
        </p:txBody>
      </p:sp>
    </p:spTree>
    <p:extLst>
      <p:ext uri="{BB962C8B-B14F-4D97-AF65-F5344CB8AC3E}">
        <p14:creationId xmlns:p14="http://schemas.microsoft.com/office/powerpoint/2010/main" val="32067837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p:cNvSpPr>
            <a:spLocks noGrp="1"/>
          </p:cNvSpPr>
          <p:nvPr>
            <p:ph type="sldNum" sz="quarter" idx="12"/>
          </p:nvPr>
        </p:nvSpPr>
        <p:spPr>
          <a:xfrm>
            <a:off x="8604448" y="6448251"/>
            <a:ext cx="504056" cy="365125"/>
          </a:xfrm>
          <a:prstGeom prst="rect">
            <a:avLst/>
          </a:prstGeom>
        </p:spPr>
        <p:txBody>
          <a:bodyPr/>
          <a:lstStyle>
            <a:lvl1pPr algn="ctr">
              <a:defRPr sz="1200">
                <a:solidFill>
                  <a:schemeClr val="bg1"/>
                </a:solidFill>
                <a:latin typeface="Lato" pitchFamily="34" charset="0"/>
              </a:defRPr>
            </a:lvl1pPr>
          </a:lstStyle>
          <a:p>
            <a:fld id="{EA3C26B9-3D3F-4A24-BC23-BC70DDDBE78D}" type="slidenum">
              <a:rPr lang="en-US" smtClean="0"/>
              <a:pPr/>
              <a:t>‹#›</a:t>
            </a:fld>
            <a:endParaRPr lang="en-US"/>
          </a:p>
        </p:txBody>
      </p:sp>
    </p:spTree>
    <p:extLst>
      <p:ext uri="{BB962C8B-B14F-4D97-AF65-F5344CB8AC3E}">
        <p14:creationId xmlns:p14="http://schemas.microsoft.com/office/powerpoint/2010/main" val="3793242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0"/>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Slide Number Placeholder 5"/>
          <p:cNvSpPr>
            <a:spLocks noGrp="1"/>
          </p:cNvSpPr>
          <p:nvPr>
            <p:ph type="sldNum" sz="quarter" idx="12"/>
          </p:nvPr>
        </p:nvSpPr>
        <p:spPr>
          <a:xfrm>
            <a:off x="8604448" y="6448251"/>
            <a:ext cx="504056" cy="365125"/>
          </a:xfrm>
          <a:prstGeom prst="rect">
            <a:avLst/>
          </a:prstGeom>
        </p:spPr>
        <p:txBody>
          <a:bodyPr/>
          <a:lstStyle>
            <a:lvl1pPr algn="ctr">
              <a:defRPr sz="1200">
                <a:solidFill>
                  <a:schemeClr val="bg1"/>
                </a:solidFill>
                <a:latin typeface="Lato" pitchFamily="34" charset="0"/>
              </a:defRPr>
            </a:lvl1pPr>
          </a:lstStyle>
          <a:p>
            <a:fld id="{EA3C26B9-3D3F-4A24-BC23-BC70DDDBE78D}" type="slidenum">
              <a:rPr lang="en-US" smtClean="0"/>
              <a:pPr/>
              <a:t>‹#›</a:t>
            </a:fld>
            <a:endParaRPr lang="en-US"/>
          </a:p>
        </p:txBody>
      </p:sp>
    </p:spTree>
    <p:extLst>
      <p:ext uri="{BB962C8B-B14F-4D97-AF65-F5344CB8AC3E}">
        <p14:creationId xmlns:p14="http://schemas.microsoft.com/office/powerpoint/2010/main" val="2916323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23528" y="4800600"/>
            <a:ext cx="8424936" cy="566738"/>
          </a:xfrm>
        </p:spPr>
        <p:txBody>
          <a:bodyPr anchor="b"/>
          <a:lstStyle>
            <a:lvl1pPr algn="l">
              <a:defRPr sz="2000" b="0"/>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323528" y="5367338"/>
            <a:ext cx="8424936" cy="804862"/>
          </a:xfrm>
        </p:spPr>
        <p:txBody>
          <a:bodyPr/>
          <a:lstStyle>
            <a:lvl1pPr marL="0" indent="0">
              <a:buNone/>
              <a:defRPr sz="1400">
                <a:solidFill>
                  <a:schemeClr val="tx1">
                    <a:lumMod val="50000"/>
                    <a:lumOff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Slide Number Placeholder 5"/>
          <p:cNvSpPr>
            <a:spLocks noGrp="1"/>
          </p:cNvSpPr>
          <p:nvPr>
            <p:ph type="sldNum" sz="quarter" idx="12"/>
          </p:nvPr>
        </p:nvSpPr>
        <p:spPr>
          <a:xfrm>
            <a:off x="8604448" y="6448251"/>
            <a:ext cx="504056" cy="365125"/>
          </a:xfrm>
          <a:prstGeom prst="rect">
            <a:avLst/>
          </a:prstGeom>
        </p:spPr>
        <p:txBody>
          <a:bodyPr/>
          <a:lstStyle>
            <a:lvl1pPr algn="ctr">
              <a:defRPr sz="1200">
                <a:solidFill>
                  <a:schemeClr val="bg1"/>
                </a:solidFill>
                <a:latin typeface="Lato" pitchFamily="34" charset="0"/>
              </a:defRPr>
            </a:lvl1pPr>
          </a:lstStyle>
          <a:p>
            <a:fld id="{EA3C26B9-3D3F-4A24-BC23-BC70DDDBE78D}" type="slidenum">
              <a:rPr lang="en-US" smtClean="0"/>
              <a:pPr/>
              <a:t>‹#›</a:t>
            </a:fld>
            <a:endParaRPr lang="en-US"/>
          </a:p>
        </p:txBody>
      </p:sp>
    </p:spTree>
    <p:extLst>
      <p:ext uri="{BB962C8B-B14F-4D97-AF65-F5344CB8AC3E}">
        <p14:creationId xmlns:p14="http://schemas.microsoft.com/office/powerpoint/2010/main" val="1676838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p:cNvSpPr>
            <a:spLocks noGrp="1"/>
          </p:cNvSpPr>
          <p:nvPr>
            <p:ph type="sldNum" sz="quarter" idx="12"/>
          </p:nvPr>
        </p:nvSpPr>
        <p:spPr>
          <a:xfrm>
            <a:off x="8604448" y="6448251"/>
            <a:ext cx="504056" cy="365125"/>
          </a:xfrm>
          <a:prstGeom prst="rect">
            <a:avLst/>
          </a:prstGeom>
        </p:spPr>
        <p:txBody>
          <a:bodyPr/>
          <a:lstStyle>
            <a:lvl1pPr algn="ctr">
              <a:defRPr sz="1200">
                <a:solidFill>
                  <a:schemeClr val="bg1"/>
                </a:solidFill>
                <a:latin typeface="Lato" pitchFamily="34" charset="0"/>
              </a:defRPr>
            </a:lvl1pPr>
          </a:lstStyle>
          <a:p>
            <a:fld id="{EA3C26B9-3D3F-4A24-BC23-BC70DDDBE78D}" type="slidenum">
              <a:rPr lang="en-US" smtClean="0"/>
              <a:pPr/>
              <a:t>‹#›</a:t>
            </a:fld>
            <a:endParaRPr lang="en-US"/>
          </a:p>
        </p:txBody>
      </p:sp>
    </p:spTree>
    <p:extLst>
      <p:ext uri="{BB962C8B-B14F-4D97-AF65-F5344CB8AC3E}">
        <p14:creationId xmlns:p14="http://schemas.microsoft.com/office/powerpoint/2010/main" val="1933186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5"/>
          <p:cNvSpPr>
            <a:spLocks noGrp="1"/>
          </p:cNvSpPr>
          <p:nvPr>
            <p:ph type="sldNum" sz="quarter" idx="12"/>
          </p:nvPr>
        </p:nvSpPr>
        <p:spPr>
          <a:xfrm>
            <a:off x="8604448" y="6448251"/>
            <a:ext cx="504056" cy="365125"/>
          </a:xfrm>
          <a:prstGeom prst="rect">
            <a:avLst/>
          </a:prstGeom>
        </p:spPr>
        <p:txBody>
          <a:bodyPr/>
          <a:lstStyle>
            <a:lvl1pPr algn="ctr">
              <a:defRPr sz="1200">
                <a:solidFill>
                  <a:schemeClr val="bg1"/>
                </a:solidFill>
                <a:latin typeface="Lato" pitchFamily="34" charset="0"/>
              </a:defRPr>
            </a:lvl1pPr>
          </a:lstStyle>
          <a:p>
            <a:fld id="{EA3C26B9-3D3F-4A24-BC23-BC70DDDBE78D}" type="slidenum">
              <a:rPr lang="en-US" smtClean="0"/>
              <a:pPr/>
              <a:t>‹#›</a:t>
            </a:fld>
            <a:endParaRPr lang="en-US"/>
          </a:p>
        </p:txBody>
      </p:sp>
    </p:spTree>
    <p:extLst>
      <p:ext uri="{BB962C8B-B14F-4D97-AF65-F5344CB8AC3E}">
        <p14:creationId xmlns:p14="http://schemas.microsoft.com/office/powerpoint/2010/main" val="3944089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3.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image" Target="../media/image5.png"/><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4.png"/></Relationships>
</file>

<file path=ppt/slideMasters/_rels/slideMaster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alphaModFix amt="59000"/>
            <a:lum/>
          </a:blip>
          <a:srcRect/>
          <a:stretch>
            <a:fillRect t="-11000" b="-6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268760"/>
            <a:ext cx="8229600" cy="70609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26728" y="2276872"/>
            <a:ext cx="8229600" cy="398904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a:xfrm>
            <a:off x="179512" y="6381328"/>
            <a:ext cx="8784976"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6" name="Slide Number Placeholder 5"/>
          <p:cNvSpPr txBox="1">
            <a:spLocks/>
          </p:cNvSpPr>
          <p:nvPr userDrawn="1"/>
        </p:nvSpPr>
        <p:spPr>
          <a:xfrm>
            <a:off x="674899" y="6408189"/>
            <a:ext cx="396044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200" b="0" dirty="0" err="1">
                <a:solidFill>
                  <a:srgbClr val="00AEDB"/>
                </a:solidFill>
                <a:latin typeface="BeforeBreakfast Medium" pitchFamily="50" charset="0"/>
              </a:rPr>
              <a:t>Git</a:t>
            </a:r>
            <a:r>
              <a:rPr lang="en-US" sz="1200" b="0" dirty="0">
                <a:solidFill>
                  <a:srgbClr val="00AEDB"/>
                </a:solidFill>
                <a:latin typeface="BeforeBreakfast Medium" pitchFamily="50" charset="0"/>
              </a:rPr>
              <a:t> - Rebase</a:t>
            </a:r>
          </a:p>
        </p:txBody>
      </p:sp>
      <p:pic>
        <p:nvPicPr>
          <p:cNvPr id="17" name="Picture 4"/>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386867" y="6478332"/>
            <a:ext cx="279722" cy="272162"/>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15" name="Slide Number Placeholder 5"/>
          <p:cNvSpPr>
            <a:spLocks noGrp="1"/>
          </p:cNvSpPr>
          <p:nvPr>
            <p:ph type="sldNum" sz="quarter" idx="4"/>
          </p:nvPr>
        </p:nvSpPr>
        <p:spPr>
          <a:xfrm>
            <a:off x="6616539" y="6455219"/>
            <a:ext cx="2133600" cy="365125"/>
          </a:xfrm>
          <a:prstGeom prst="rect">
            <a:avLst/>
          </a:prstGeom>
        </p:spPr>
        <p:txBody>
          <a:bodyPr vert="horz" lIns="91440" tIns="45720" rIns="91440" bIns="45720" rtlCol="0" anchor="ctr"/>
          <a:lstStyle>
            <a:lvl1pPr algn="r">
              <a:defRPr sz="1200" b="1">
                <a:solidFill>
                  <a:schemeClr val="tx1">
                    <a:lumMod val="50000"/>
                    <a:lumOff val="50000"/>
                  </a:schemeClr>
                </a:solidFill>
                <a:latin typeface="BeforeBreakfast Medium" pitchFamily="50" charset="0"/>
              </a:defRPr>
            </a:lvl1pPr>
          </a:lstStyle>
          <a:p>
            <a:fld id="{2E7AE13B-FD31-4CAF-8633-07475FBDA4AA}" type="slidenum">
              <a:rPr lang="en-US" smtClean="0"/>
              <a:pPr/>
              <a:t>‹#›</a:t>
            </a:fld>
            <a:endParaRPr lang="en-US"/>
          </a:p>
        </p:txBody>
      </p:sp>
      <p:pic>
        <p:nvPicPr>
          <p:cNvPr id="19" name="Picture 2"/>
          <p:cNvPicPr>
            <a:picLocks noChangeAspect="1" noChangeArrowheads="1"/>
          </p:cNvPicPr>
          <p:nvPr userDrawn="1"/>
        </p:nvPicPr>
        <p:blipFill rotWithShape="1">
          <a:blip r:embed="rId13" cstate="print">
            <a:extLst>
              <a:ext uri="{28A0092B-C50C-407E-A947-70E740481C1C}">
                <a14:useLocalDpi xmlns:a14="http://schemas.microsoft.com/office/drawing/2010/main" val="0"/>
              </a:ext>
            </a:extLst>
          </a:blip>
          <a:srcRect l="49956"/>
          <a:stretch/>
        </p:blipFill>
        <p:spPr bwMode="auto">
          <a:xfrm rot="5400000">
            <a:off x="7623423" y="-675161"/>
            <a:ext cx="848051" cy="2198373"/>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18" name="Picture 2" descr="E:\!omni\u logo\omni tech talk logo.png"/>
          <p:cNvPicPr>
            <a:picLocks noChangeAspect="1" noChangeArrowheads="1"/>
          </p:cNvPicPr>
          <p:nvPr userDrawn="1"/>
        </p:nvPicPr>
        <p:blipFill>
          <a:blip r:embed="rId14" cstate="print">
            <a:extLst>
              <a:ext uri="{28A0092B-C50C-407E-A947-70E740481C1C}">
                <a14:useLocalDpi xmlns:a14="http://schemas.microsoft.com/office/drawing/2010/main" val="0"/>
              </a:ext>
            </a:extLst>
          </a:blip>
          <a:srcRect/>
          <a:stretch>
            <a:fillRect/>
          </a:stretch>
        </p:blipFill>
        <p:spPr bwMode="auto">
          <a:xfrm>
            <a:off x="7065958" y="113146"/>
            <a:ext cx="1924717" cy="57955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25494343"/>
      </p:ext>
    </p:extLst>
  </p:cSld>
  <p:clrMap bg1="lt1" tx1="dk1" bg2="lt2" tx2="dk2" accent1="accent1" accent2="accent2" accent3="accent3" accent4="accent4" accent5="accent5" accent6="accent6" hlink="hlink" folHlink="folHlink"/>
  <p:sldLayoutIdLst>
    <p:sldLayoutId id="2147483650" r:id="rId1"/>
    <p:sldLayoutId id="2147483661" r:id="rId2"/>
    <p:sldLayoutId id="2147483652" r:id="rId3"/>
    <p:sldLayoutId id="2147483654" r:id="rId4"/>
    <p:sldLayoutId id="2147483655" r:id="rId5"/>
    <p:sldLayoutId id="2147483656" r:id="rId6"/>
    <p:sldLayoutId id="2147483657" r:id="rId7"/>
    <p:sldLayoutId id="2147483658" r:id="rId8"/>
    <p:sldLayoutId id="2147483659" r:id="rId9"/>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0-#ppt_w/2"/>
                                          </p:val>
                                        </p:tav>
                                        <p:tav tm="100000">
                                          <p:val>
                                            <p:strVal val="#ppt_x"/>
                                          </p:val>
                                        </p:tav>
                                      </p:tavLst>
                                    </p:anim>
                                    <p:anim calcmode="lin" valueType="num">
                                      <p:cBhvr additive="base">
                                        <p:cTn id="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hf hdr="0" ftr="0" dt="0"/>
  <p:txStyles>
    <p:titleStyle>
      <a:lvl1pPr algn="ctr" defTabSz="914400" rtl="0" eaLnBrk="1" latinLnBrk="0" hangingPunct="1">
        <a:spcBef>
          <a:spcPct val="0"/>
        </a:spcBef>
        <a:buNone/>
        <a:defRPr sz="4800" kern="1200">
          <a:solidFill>
            <a:srgbClr val="F3901D"/>
          </a:solidFill>
          <a:latin typeface="Bebas Neue" pitchFamily="34" charset="0"/>
          <a:ea typeface="+mj-ea"/>
          <a:cs typeface="+mj-cs"/>
        </a:defRPr>
      </a:lvl1pPr>
    </p:titleStyle>
    <p:bodyStyle>
      <a:lvl1pPr marL="342900" indent="-342900" algn="l" defTabSz="914400" rtl="0" eaLnBrk="1" latinLnBrk="0" hangingPunct="1">
        <a:spcBef>
          <a:spcPct val="20000"/>
        </a:spcBef>
        <a:buFontTx/>
        <a:buBlip>
          <a:blip r:embed="rId15"/>
        </a:buBlip>
        <a:defRPr sz="3200" kern="1200">
          <a:solidFill>
            <a:schemeClr val="tx1">
              <a:lumMod val="65000"/>
              <a:lumOff val="35000"/>
            </a:schemeClr>
          </a:solidFill>
          <a:latin typeface="Lato Light" pitchFamily="34" charset="0"/>
          <a:ea typeface="Open Sans Light" pitchFamily="34" charset="0"/>
          <a:cs typeface="Open Sans Light" pitchFamily="34" charset="0"/>
        </a:defRPr>
      </a:lvl1pPr>
      <a:lvl2pPr marL="742950" indent="-285750" algn="l" defTabSz="914400" rtl="0" eaLnBrk="1" latinLnBrk="0" hangingPunct="1">
        <a:spcBef>
          <a:spcPct val="20000"/>
        </a:spcBef>
        <a:buFontTx/>
        <a:buBlip>
          <a:blip r:embed="rId15"/>
        </a:buBlip>
        <a:defRPr sz="2800" kern="1200">
          <a:solidFill>
            <a:schemeClr val="tx1">
              <a:lumMod val="65000"/>
              <a:lumOff val="35000"/>
            </a:schemeClr>
          </a:solidFill>
          <a:latin typeface="Lato Light" pitchFamily="34" charset="0"/>
          <a:ea typeface="Open Sans Light" pitchFamily="34" charset="0"/>
          <a:cs typeface="Open Sans Light" pitchFamily="34" charset="0"/>
        </a:defRPr>
      </a:lvl2pPr>
      <a:lvl3pPr marL="1143000" indent="-228600" algn="l" defTabSz="914400" rtl="0" eaLnBrk="1" latinLnBrk="0" hangingPunct="1">
        <a:spcBef>
          <a:spcPct val="20000"/>
        </a:spcBef>
        <a:buFontTx/>
        <a:buBlip>
          <a:blip r:embed="rId15"/>
        </a:buBlip>
        <a:defRPr sz="2400" kern="1200">
          <a:solidFill>
            <a:schemeClr val="tx1">
              <a:lumMod val="65000"/>
              <a:lumOff val="35000"/>
            </a:schemeClr>
          </a:solidFill>
          <a:latin typeface="Lato Light" pitchFamily="34" charset="0"/>
          <a:ea typeface="Open Sans Light" pitchFamily="34" charset="0"/>
          <a:cs typeface="Open Sans Light" pitchFamily="34" charset="0"/>
        </a:defRPr>
      </a:lvl3pPr>
      <a:lvl4pPr marL="1600200" indent="-228600" algn="l" defTabSz="914400" rtl="0" eaLnBrk="1" latinLnBrk="0" hangingPunct="1">
        <a:spcBef>
          <a:spcPct val="20000"/>
        </a:spcBef>
        <a:buFontTx/>
        <a:buBlip>
          <a:blip r:embed="rId15"/>
        </a:buBlip>
        <a:defRPr sz="2000" kern="1200">
          <a:solidFill>
            <a:schemeClr val="tx1">
              <a:lumMod val="65000"/>
              <a:lumOff val="35000"/>
            </a:schemeClr>
          </a:solidFill>
          <a:latin typeface="Lato Light" pitchFamily="34" charset="0"/>
          <a:ea typeface="Open Sans Light" pitchFamily="34" charset="0"/>
          <a:cs typeface="Open Sans Light" pitchFamily="34" charset="0"/>
        </a:defRPr>
      </a:lvl4pPr>
      <a:lvl5pPr marL="2057400" indent="-228600" algn="l" defTabSz="914400" rtl="0" eaLnBrk="1" latinLnBrk="0" hangingPunct="1">
        <a:spcBef>
          <a:spcPct val="20000"/>
        </a:spcBef>
        <a:buFontTx/>
        <a:buBlip>
          <a:blip r:embed="rId15"/>
        </a:buBlip>
        <a:defRPr sz="2000" kern="1200">
          <a:solidFill>
            <a:schemeClr val="tx1">
              <a:lumMod val="65000"/>
              <a:lumOff val="35000"/>
            </a:schemeClr>
          </a:solidFill>
          <a:latin typeface="Lato Light" pitchFamily="34" charset="0"/>
          <a:ea typeface="Open Sans Light" pitchFamily="34" charset="0"/>
          <a:cs typeface="Open Sans Light"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9108198"/>
      </p:ext>
    </p:extLst>
  </p:cSld>
  <p:clrMap bg1="lt1" tx1="dk1" bg2="lt2" tx2="dk2" accent1="accent1" accent2="accent2" accent3="accent3" accent4="accent4" accent5="accent5" accent6="accent6" hlink="hlink" folHlink="folHlink"/>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wm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6309320"/>
            <a:ext cx="9180512" cy="5486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3200">
              <a:latin typeface="Bebas Neue" pitchFamily="34" charset="0"/>
            </a:endParaRPr>
          </a:p>
        </p:txBody>
      </p:sp>
      <p:pic>
        <p:nvPicPr>
          <p:cNvPr id="6" name="Picture 2" descr="E:\!omni\ppt\Business Infographic creative design 1126.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75656" y="507435"/>
            <a:ext cx="5904656" cy="6089917"/>
          </a:xfrm>
          <a:prstGeom prst="rect">
            <a:avLst/>
          </a:prstGeom>
          <a:noFill/>
          <a:extLst>
            <a:ext uri="{909E8E84-426E-40dd-AFC4-6F175D3DCCD1}">
              <a14:hiddenFill xmlns="" xmlns:a14="http://schemas.microsoft.com/office/drawing/2010/main">
                <a:solidFill>
                  <a:srgbClr val="FFFFFF"/>
                </a:solidFill>
              </a14:hiddenFill>
            </a:ext>
          </a:extLst>
        </p:spPr>
      </p:pic>
      <p:sp>
        <p:nvSpPr>
          <p:cNvPr id="7" name="Rectangle 6"/>
          <p:cNvSpPr/>
          <p:nvPr/>
        </p:nvSpPr>
        <p:spPr>
          <a:xfrm>
            <a:off x="-18653" y="4869160"/>
            <a:ext cx="9180512" cy="692696"/>
          </a:xfrm>
          <a:prstGeom prst="rect">
            <a:avLst/>
          </a:prstGeom>
          <a:solidFill>
            <a:schemeClr val="bg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sz="3200">
              <a:latin typeface="Bebas Neue" pitchFamily="34" charset="0"/>
            </a:endParaRPr>
          </a:p>
        </p:txBody>
      </p:sp>
      <p:sp>
        <p:nvSpPr>
          <p:cNvPr id="8" name="Title 1"/>
          <p:cNvSpPr txBox="1">
            <a:spLocks/>
          </p:cNvSpPr>
          <p:nvPr/>
        </p:nvSpPr>
        <p:spPr>
          <a:xfrm>
            <a:off x="446856" y="4811142"/>
            <a:ext cx="8229600" cy="850106"/>
          </a:xfrm>
          <a:prstGeom prst="rect">
            <a:avLst/>
          </a:prstGeom>
        </p:spPr>
        <p:txBody>
          <a:bodyPr/>
          <a:lstStyle>
            <a:lvl1pPr algn="ctr" defTabSz="914400" rtl="0" eaLnBrk="1" latinLnBrk="0" hangingPunct="1">
              <a:spcBef>
                <a:spcPct val="0"/>
              </a:spcBef>
              <a:buNone/>
              <a:defRPr sz="4800" kern="1200">
                <a:solidFill>
                  <a:srgbClr val="F3901D"/>
                </a:solidFill>
                <a:latin typeface="Bebas Neue" pitchFamily="34" charset="0"/>
                <a:ea typeface="+mj-ea"/>
                <a:cs typeface="+mj-cs"/>
              </a:defRPr>
            </a:lvl1pPr>
          </a:lstStyle>
          <a:p>
            <a:r>
              <a:rPr lang="en-US" dirty="0" err="1"/>
              <a:t>Git</a:t>
            </a:r>
            <a:r>
              <a:rPr lang="en-US" dirty="0"/>
              <a:t> - Rebase</a:t>
            </a:r>
          </a:p>
        </p:txBody>
      </p:sp>
      <p:sp>
        <p:nvSpPr>
          <p:cNvPr id="2" name="Slide Number Placeholder 1"/>
          <p:cNvSpPr>
            <a:spLocks noGrp="1"/>
          </p:cNvSpPr>
          <p:nvPr>
            <p:ph type="sldNum" sz="quarter" idx="12"/>
          </p:nvPr>
        </p:nvSpPr>
        <p:spPr/>
        <p:txBody>
          <a:bodyPr/>
          <a:lstStyle/>
          <a:p>
            <a:fld id="{EA3C26B9-3D3F-4A24-BC23-BC70DDDBE78D}" type="slidenum">
              <a:rPr lang="en-US" smtClean="0"/>
              <a:pPr/>
              <a:t>1</a:t>
            </a:fld>
            <a:endParaRPr lang="en-US"/>
          </a:p>
        </p:txBody>
      </p:sp>
    </p:spTree>
    <p:extLst>
      <p:ext uri="{BB962C8B-B14F-4D97-AF65-F5344CB8AC3E}">
        <p14:creationId xmlns:p14="http://schemas.microsoft.com/office/powerpoint/2010/main" val="55457346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heel(1)">
                                      <p:cBhvr>
                                        <p:cTn id="7" dur="1250"/>
                                        <p:tgtEl>
                                          <p:spTgt spid="6"/>
                                        </p:tgtEl>
                                      </p:cBhvr>
                                    </p:animEffect>
                                  </p:childTnLst>
                                </p:cTn>
                              </p:par>
                            </p:childTnLst>
                          </p:cTn>
                        </p:par>
                        <p:par>
                          <p:cTn id="8" fill="hold">
                            <p:stCondLst>
                              <p:cond delay="1250"/>
                            </p:stCondLst>
                            <p:childTnLst>
                              <p:par>
                                <p:cTn id="9" presetID="16" presetClass="entr" presetSubtype="37"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outVertical)">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5" y="908720"/>
            <a:ext cx="4320480" cy="830997"/>
          </a:xfrm>
          <a:prstGeom prst="rect">
            <a:avLst/>
          </a:prstGeom>
          <a:noFill/>
        </p:spPr>
        <p:txBody>
          <a:bodyPr wrap="square" rtlCol="0">
            <a:spAutoFit/>
          </a:bodyPr>
          <a:lstStyle/>
          <a:p>
            <a:r>
              <a:rPr lang="en-US" sz="4800" dirty="0">
                <a:solidFill>
                  <a:srgbClr val="F3901D"/>
                </a:solidFill>
                <a:latin typeface="Bebas Neue" pitchFamily="34" charset="0"/>
              </a:rPr>
              <a:t>DEMO</a:t>
            </a:r>
          </a:p>
        </p:txBody>
      </p:sp>
      <p:sp>
        <p:nvSpPr>
          <p:cNvPr id="12" name="TextBox 11"/>
          <p:cNvSpPr txBox="1"/>
          <p:nvPr/>
        </p:nvSpPr>
        <p:spPr>
          <a:xfrm>
            <a:off x="323528" y="1556792"/>
            <a:ext cx="4608512" cy="523220"/>
          </a:xfrm>
          <a:prstGeom prst="rect">
            <a:avLst/>
          </a:prstGeom>
          <a:noFill/>
        </p:spPr>
        <p:txBody>
          <a:bodyPr wrap="square" rtlCol="0">
            <a:spAutoFit/>
          </a:bodyPr>
          <a:lstStyle/>
          <a:p>
            <a:r>
              <a:rPr lang="en-US" sz="2800" dirty="0">
                <a:solidFill>
                  <a:schemeClr val="tx1">
                    <a:lumMod val="65000"/>
                    <a:lumOff val="35000"/>
                  </a:schemeClr>
                </a:solidFill>
                <a:latin typeface="Bebas Neue" pitchFamily="34" charset="0"/>
                <a:ea typeface="Raleway" pitchFamily="2" charset="0"/>
              </a:rPr>
              <a:t>Fetch / Rebase</a:t>
            </a:r>
          </a:p>
        </p:txBody>
      </p:sp>
      <p:sp>
        <p:nvSpPr>
          <p:cNvPr id="2" name="Slide Number Placeholder 1"/>
          <p:cNvSpPr>
            <a:spLocks noGrp="1"/>
          </p:cNvSpPr>
          <p:nvPr>
            <p:ph type="sldNum" sz="quarter" idx="12"/>
          </p:nvPr>
        </p:nvSpPr>
        <p:spPr/>
        <p:txBody>
          <a:bodyPr/>
          <a:lstStyle/>
          <a:p>
            <a:fld id="{EA3C26B9-3D3F-4A24-BC23-BC70DDDBE78D}" type="slidenum">
              <a:rPr lang="en-US" smtClean="0"/>
              <a:pPr/>
              <a:t>10</a:t>
            </a:fld>
            <a:endParaRPr lang="en-US"/>
          </a:p>
        </p:txBody>
      </p:sp>
      <p:pic>
        <p:nvPicPr>
          <p:cNvPr id="8" name="Picture 7"/>
          <p:cNvPicPr>
            <a:picLocks noChangeAspect="1"/>
          </p:cNvPicPr>
          <p:nvPr/>
        </p:nvPicPr>
        <p:blipFill>
          <a:blip r:embed="rId2"/>
          <a:stretch>
            <a:fillRect/>
          </a:stretch>
        </p:blipFill>
        <p:spPr>
          <a:xfrm>
            <a:off x="1331640" y="2276872"/>
            <a:ext cx="6155804" cy="3308183"/>
          </a:xfrm>
          <a:prstGeom prst="rect">
            <a:avLst/>
          </a:prstGeom>
        </p:spPr>
      </p:pic>
    </p:spTree>
    <p:extLst>
      <p:ext uri="{BB962C8B-B14F-4D97-AF65-F5344CB8AC3E}">
        <p14:creationId xmlns:p14="http://schemas.microsoft.com/office/powerpoint/2010/main" val="243868545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4" y="961564"/>
            <a:ext cx="8858025" cy="1323439"/>
          </a:xfrm>
          <a:prstGeom prst="rect">
            <a:avLst/>
          </a:prstGeom>
          <a:noFill/>
        </p:spPr>
        <p:txBody>
          <a:bodyPr wrap="square" rtlCol="0">
            <a:spAutoFit/>
          </a:bodyPr>
          <a:lstStyle/>
          <a:p>
            <a:r>
              <a:rPr lang="en-US" sz="4000" dirty="0">
                <a:solidFill>
                  <a:srgbClr val="F3901D"/>
                </a:solidFill>
                <a:latin typeface="Bebas Neue" pitchFamily="34" charset="0"/>
              </a:rPr>
              <a:t>What happens if something goes horribly wrong?</a:t>
            </a:r>
          </a:p>
        </p:txBody>
      </p:sp>
      <p:sp>
        <p:nvSpPr>
          <p:cNvPr id="13" name="TextBox 12"/>
          <p:cNvSpPr txBox="1"/>
          <p:nvPr/>
        </p:nvSpPr>
        <p:spPr>
          <a:xfrm>
            <a:off x="1115616" y="3332110"/>
            <a:ext cx="6984776" cy="707886"/>
          </a:xfrm>
          <a:prstGeom prst="rect">
            <a:avLst/>
          </a:prstGeom>
          <a:noFill/>
        </p:spPr>
        <p:txBody>
          <a:bodyPr wrap="square" numCol="1" rtlCol="0">
            <a:spAutoFit/>
          </a:bodyPr>
          <a:lstStyle/>
          <a:p>
            <a:r>
              <a:rPr lang="en-US" sz="4000" b="1" dirty="0" err="1">
                <a:solidFill>
                  <a:schemeClr val="tx1">
                    <a:lumMod val="50000"/>
                    <a:lumOff val="50000"/>
                  </a:schemeClr>
                </a:solidFill>
                <a:latin typeface="Lato-Light" pitchFamily="34" charset="0"/>
                <a:ea typeface="Raleway" pitchFamily="2" charset="0"/>
              </a:rPr>
              <a:t>git</a:t>
            </a:r>
            <a:r>
              <a:rPr lang="en-US" sz="4000" b="1" dirty="0">
                <a:solidFill>
                  <a:schemeClr val="tx1">
                    <a:lumMod val="50000"/>
                    <a:lumOff val="50000"/>
                  </a:schemeClr>
                </a:solidFill>
                <a:latin typeface="Lato-Light" pitchFamily="34" charset="0"/>
                <a:ea typeface="Raleway" pitchFamily="2" charset="0"/>
              </a:rPr>
              <a:t> reset –hard ORIG_HEAD</a:t>
            </a:r>
          </a:p>
        </p:txBody>
      </p:sp>
      <p:sp>
        <p:nvSpPr>
          <p:cNvPr id="2" name="Slide Number Placeholder 1"/>
          <p:cNvSpPr>
            <a:spLocks noGrp="1"/>
          </p:cNvSpPr>
          <p:nvPr>
            <p:ph type="sldNum" sz="quarter" idx="12"/>
          </p:nvPr>
        </p:nvSpPr>
        <p:spPr/>
        <p:txBody>
          <a:bodyPr/>
          <a:lstStyle/>
          <a:p>
            <a:fld id="{EA3C26B9-3D3F-4A24-BC23-BC70DDDBE78D}" type="slidenum">
              <a:rPr lang="en-US" smtClean="0"/>
              <a:pPr/>
              <a:t>11</a:t>
            </a:fld>
            <a:endParaRPr lang="en-US"/>
          </a:p>
        </p:txBody>
      </p:sp>
    </p:spTree>
    <p:extLst>
      <p:ext uri="{BB962C8B-B14F-4D97-AF65-F5344CB8AC3E}">
        <p14:creationId xmlns:p14="http://schemas.microsoft.com/office/powerpoint/2010/main" val="46448030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4" y="961564"/>
            <a:ext cx="8858025" cy="707886"/>
          </a:xfrm>
          <a:prstGeom prst="rect">
            <a:avLst/>
          </a:prstGeom>
          <a:noFill/>
        </p:spPr>
        <p:txBody>
          <a:bodyPr wrap="square" rtlCol="0">
            <a:spAutoFit/>
          </a:bodyPr>
          <a:lstStyle/>
          <a:p>
            <a:r>
              <a:rPr lang="en-US" sz="4000" dirty="0">
                <a:solidFill>
                  <a:srgbClr val="F3901D"/>
                </a:solidFill>
                <a:latin typeface="Bebas Neue" pitchFamily="34" charset="0"/>
              </a:rPr>
              <a:t>When do you NOT want to Rebase?</a:t>
            </a:r>
          </a:p>
        </p:txBody>
      </p:sp>
      <p:sp>
        <p:nvSpPr>
          <p:cNvPr id="13" name="TextBox 12"/>
          <p:cNvSpPr txBox="1"/>
          <p:nvPr/>
        </p:nvSpPr>
        <p:spPr>
          <a:xfrm>
            <a:off x="323528" y="2406367"/>
            <a:ext cx="8640960" cy="1923604"/>
          </a:xfrm>
          <a:prstGeom prst="rect">
            <a:avLst/>
          </a:prstGeom>
          <a:noFill/>
        </p:spPr>
        <p:txBody>
          <a:bodyPr wrap="square" numCol="1" rtlCol="0">
            <a:spAutoFit/>
          </a:bodyPr>
          <a:lstStyle/>
          <a:p>
            <a:r>
              <a:rPr lang="en-US" sz="1400" dirty="0">
                <a:solidFill>
                  <a:schemeClr val="tx1">
                    <a:lumMod val="50000"/>
                    <a:lumOff val="50000"/>
                  </a:schemeClr>
                </a:solidFill>
                <a:latin typeface="Lato-Light" pitchFamily="34" charset="0"/>
                <a:ea typeface="Raleway" pitchFamily="2" charset="0"/>
              </a:rPr>
              <a:t>There’s plenty of people that will disagree with me on the internet, but as a safe general rule, rebasing should only be used for updating local branches with the work of others while your work is still in progress and HAS NOT been pushed to a remote.</a:t>
            </a:r>
            <a:endParaRPr lang="hr-HR" sz="1400" dirty="0">
              <a:solidFill>
                <a:schemeClr val="tx1">
                  <a:lumMod val="50000"/>
                  <a:lumOff val="50000"/>
                </a:schemeClr>
              </a:solidFill>
              <a:latin typeface="Lato-Light" pitchFamily="34" charset="0"/>
              <a:ea typeface="Raleway" pitchFamily="2" charset="0"/>
            </a:endParaRPr>
          </a:p>
          <a:p>
            <a:endParaRPr lang="hr-HR" sz="1400" dirty="0">
              <a:solidFill>
                <a:schemeClr val="tx1">
                  <a:lumMod val="50000"/>
                  <a:lumOff val="50000"/>
                </a:schemeClr>
              </a:solidFill>
              <a:latin typeface="Lato-Light" pitchFamily="34" charset="0"/>
              <a:ea typeface="Raleway" pitchFamily="2" charset="0"/>
            </a:endParaRPr>
          </a:p>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Seeing a merge commit is always helpful when you’re merging a feature branch into an integration branch.</a:t>
            </a:r>
          </a:p>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Rebasing implies rewriting history, which you generally only want to do locally…</a:t>
            </a:r>
          </a:p>
        </p:txBody>
      </p:sp>
      <p:sp>
        <p:nvSpPr>
          <p:cNvPr id="2" name="Slide Number Placeholder 1"/>
          <p:cNvSpPr>
            <a:spLocks noGrp="1"/>
          </p:cNvSpPr>
          <p:nvPr>
            <p:ph type="sldNum" sz="quarter" idx="12"/>
          </p:nvPr>
        </p:nvSpPr>
        <p:spPr/>
        <p:txBody>
          <a:bodyPr/>
          <a:lstStyle/>
          <a:p>
            <a:fld id="{EA3C26B9-3D3F-4A24-BC23-BC70DDDBE78D}" type="slidenum">
              <a:rPr lang="en-US" smtClean="0"/>
              <a:pPr/>
              <a:t>12</a:t>
            </a:fld>
            <a:endParaRPr lang="en-US"/>
          </a:p>
        </p:txBody>
      </p:sp>
    </p:spTree>
    <p:extLst>
      <p:ext uri="{BB962C8B-B14F-4D97-AF65-F5344CB8AC3E}">
        <p14:creationId xmlns:p14="http://schemas.microsoft.com/office/powerpoint/2010/main" val="13003086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
                                            <p:txEl>
                                              <p:pRg st="2" end="2"/>
                                            </p:txEl>
                                          </p:spTgt>
                                        </p:tgtEl>
                                        <p:attrNameLst>
                                          <p:attrName>style.visibility</p:attrName>
                                        </p:attrNameLst>
                                      </p:cBhvr>
                                      <p:to>
                                        <p:strVal val="visible"/>
                                      </p:to>
                                    </p:set>
                                    <p:anim calcmode="lin" valueType="num">
                                      <p:cBhvr additive="base">
                                        <p:cTn id="13" dur="500" fill="hold"/>
                                        <p:tgtEl>
                                          <p:spTgt spid="1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xEl>
                                              <p:pRg st="3" end="3"/>
                                            </p:txEl>
                                          </p:spTgt>
                                        </p:tgtEl>
                                        <p:attrNameLst>
                                          <p:attrName>style.visibility</p:attrName>
                                        </p:attrNameLst>
                                      </p:cBhvr>
                                      <p:to>
                                        <p:strVal val="visible"/>
                                      </p:to>
                                    </p:set>
                                    <p:anim calcmode="lin" valueType="num">
                                      <p:cBhvr additive="base">
                                        <p:cTn id="19" dur="500" fill="hold"/>
                                        <p:tgtEl>
                                          <p:spTgt spid="1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4" y="961564"/>
            <a:ext cx="8858025" cy="830997"/>
          </a:xfrm>
          <a:prstGeom prst="rect">
            <a:avLst/>
          </a:prstGeom>
          <a:noFill/>
        </p:spPr>
        <p:txBody>
          <a:bodyPr wrap="square" rtlCol="0">
            <a:spAutoFit/>
          </a:bodyPr>
          <a:lstStyle/>
          <a:p>
            <a:r>
              <a:rPr lang="en-US" sz="4800" dirty="0">
                <a:solidFill>
                  <a:srgbClr val="F3901D"/>
                </a:solidFill>
                <a:latin typeface="Bebas Neue" pitchFamily="34" charset="0"/>
              </a:rPr>
              <a:t>DON’T use the –force!</a:t>
            </a:r>
          </a:p>
        </p:txBody>
      </p:sp>
      <p:sp>
        <p:nvSpPr>
          <p:cNvPr id="13" name="TextBox 12"/>
          <p:cNvSpPr txBox="1"/>
          <p:nvPr/>
        </p:nvSpPr>
        <p:spPr>
          <a:xfrm>
            <a:off x="459588" y="4221088"/>
            <a:ext cx="8595055" cy="2031325"/>
          </a:xfrm>
          <a:prstGeom prst="rect">
            <a:avLst/>
          </a:prstGeom>
          <a:noFill/>
        </p:spPr>
        <p:txBody>
          <a:bodyPr wrap="square" numCol="1" rtlCol="0">
            <a:spAutoFit/>
          </a:bodyPr>
          <a:lstStyle/>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Other developers will be very confused when they do their next fetch or push and </a:t>
            </a: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yells at them because their branch doesn’t match the remote.</a:t>
            </a:r>
          </a:p>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There are only a few valid reasons to do a push –force, and almost none in a branch with more than one person working on it.</a:t>
            </a:r>
          </a:p>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If you feel you need to do a –force, please notify your fellow developers before you do so they can prepare and attempt to talk you off the ledge.</a:t>
            </a:r>
          </a:p>
        </p:txBody>
      </p:sp>
      <p:sp>
        <p:nvSpPr>
          <p:cNvPr id="2" name="Slide Number Placeholder 1"/>
          <p:cNvSpPr>
            <a:spLocks noGrp="1"/>
          </p:cNvSpPr>
          <p:nvPr>
            <p:ph type="sldNum" sz="quarter" idx="12"/>
          </p:nvPr>
        </p:nvSpPr>
        <p:spPr/>
        <p:txBody>
          <a:bodyPr/>
          <a:lstStyle/>
          <a:p>
            <a:fld id="{EA3C26B9-3D3F-4A24-BC23-BC70DDDBE78D}" type="slidenum">
              <a:rPr lang="en-US" smtClean="0"/>
              <a:pPr/>
              <a:t>13</a:t>
            </a:fld>
            <a:endParaRPr lang="en-US"/>
          </a:p>
        </p:txBody>
      </p:sp>
      <p:pic>
        <p:nvPicPr>
          <p:cNvPr id="2050" name="Picture 2" descr="https://cdn.meme.am/instances/500x/6628425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3809" y="1770648"/>
            <a:ext cx="3570639" cy="234948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459588" y="1944961"/>
            <a:ext cx="4464496" cy="2354491"/>
          </a:xfrm>
          <a:prstGeom prst="rect">
            <a:avLst/>
          </a:prstGeom>
          <a:noFill/>
        </p:spPr>
        <p:txBody>
          <a:bodyPr wrap="square" numCol="1" rtlCol="0">
            <a:spAutoFit/>
          </a:bodyPr>
          <a:lstStyle/>
          <a:p>
            <a:r>
              <a:rPr lang="en-US" sz="1400" dirty="0">
                <a:solidFill>
                  <a:schemeClr val="tx1">
                    <a:lumMod val="50000"/>
                    <a:lumOff val="50000"/>
                  </a:schemeClr>
                </a:solidFill>
                <a:latin typeface="Lato-Light" pitchFamily="34" charset="0"/>
                <a:ea typeface="Raleway" pitchFamily="2" charset="0"/>
              </a:rPr>
              <a:t>If you rebase (or perform some other dark magic) on commits that have already been pushed to the remote, </a:t>
            </a: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will get mad at you the next time you try to push, and tell you that you can fix it with a push –force.</a:t>
            </a:r>
            <a:endParaRPr lang="hr-HR" sz="1400" dirty="0">
              <a:solidFill>
                <a:schemeClr val="tx1">
                  <a:lumMod val="50000"/>
                  <a:lumOff val="50000"/>
                </a:schemeClr>
              </a:solidFill>
              <a:latin typeface="Lato-Light" pitchFamily="34" charset="0"/>
              <a:ea typeface="Raleway" pitchFamily="2" charset="0"/>
            </a:endParaRPr>
          </a:p>
          <a:p>
            <a:endParaRPr lang="hr-HR" sz="1400" dirty="0">
              <a:solidFill>
                <a:schemeClr val="tx1">
                  <a:lumMod val="50000"/>
                  <a:lumOff val="50000"/>
                </a:schemeClr>
              </a:solidFill>
              <a:latin typeface="Lato-Light" pitchFamily="34" charset="0"/>
              <a:ea typeface="Raleway" pitchFamily="2" charset="0"/>
            </a:endParaRPr>
          </a:p>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This will work, but it works by wiping out the commits you changed on the server, which isn’t the most diplomatic solution.</a:t>
            </a:r>
          </a:p>
        </p:txBody>
      </p:sp>
    </p:spTree>
    <p:extLst>
      <p:ext uri="{BB962C8B-B14F-4D97-AF65-F5344CB8AC3E}">
        <p14:creationId xmlns:p14="http://schemas.microsoft.com/office/powerpoint/2010/main" val="41170086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
                                            <p:txEl>
                                              <p:pRg st="1" end="1"/>
                                            </p:txEl>
                                          </p:spTgt>
                                        </p:tgtEl>
                                        <p:attrNameLst>
                                          <p:attrName>style.visibility</p:attrName>
                                        </p:attrNameLst>
                                      </p:cBhvr>
                                      <p:to>
                                        <p:strVal val="visible"/>
                                      </p:to>
                                    </p:set>
                                    <p:anim calcmode="lin" valueType="num">
                                      <p:cBhvr additive="base">
                                        <p:cTn id="13" dur="500" fill="hold"/>
                                        <p:tgtEl>
                                          <p:spTgt spid="1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xEl>
                                              <p:pRg st="2" end="2"/>
                                            </p:txEl>
                                          </p:spTgt>
                                        </p:tgtEl>
                                        <p:attrNameLst>
                                          <p:attrName>style.visibility</p:attrName>
                                        </p:attrNameLst>
                                      </p:cBhvr>
                                      <p:to>
                                        <p:strVal val="visible"/>
                                      </p:to>
                                    </p:set>
                                    <p:anim calcmode="lin" valueType="num">
                                      <p:cBhvr additive="base">
                                        <p:cTn id="19" dur="500" fill="hold"/>
                                        <p:tgtEl>
                                          <p:spTgt spid="1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3">
                                            <p:txEl>
                                              <p:pRg st="2" end="2"/>
                                            </p:txEl>
                                          </p:spTgt>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 presetClass="entr" presetSubtype="4" fill="hold" grpId="0" nodeType="afterEffect">
                                  <p:stCondLst>
                                    <p:cond delay="0"/>
                                  </p:stCondLst>
                                  <p:childTnLst>
                                    <p:set>
                                      <p:cBhvr>
                                        <p:cTn id="23" dur="1" fill="hold">
                                          <p:stCondLst>
                                            <p:cond delay="0"/>
                                          </p:stCondLst>
                                        </p:cTn>
                                        <p:tgtEl>
                                          <p:spTgt spid="6">
                                            <p:txEl>
                                              <p:pRg st="0" end="0"/>
                                            </p:txEl>
                                          </p:spTgt>
                                        </p:tgtEl>
                                        <p:attrNameLst>
                                          <p:attrName>style.visibility</p:attrName>
                                        </p:attrNameLst>
                                      </p:cBhvr>
                                      <p:to>
                                        <p:strVal val="visible"/>
                                      </p:to>
                                    </p:set>
                                    <p:anim calcmode="lin" valueType="num">
                                      <p:cBhvr additive="base">
                                        <p:cTn id="24"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6">
                                            <p:txEl>
                                              <p:pRg st="2" end="2"/>
                                            </p:txEl>
                                          </p:spTgt>
                                        </p:tgtEl>
                                        <p:attrNameLst>
                                          <p:attrName>style.visibility</p:attrName>
                                        </p:attrNameLst>
                                      </p:cBhvr>
                                      <p:to>
                                        <p:strVal val="visible"/>
                                      </p:to>
                                    </p:set>
                                    <p:anim calcmode="lin" valueType="num">
                                      <p:cBhvr additive="base">
                                        <p:cTn id="30"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P spid="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4" y="961564"/>
            <a:ext cx="8858025" cy="830997"/>
          </a:xfrm>
          <a:prstGeom prst="rect">
            <a:avLst/>
          </a:prstGeom>
          <a:noFill/>
        </p:spPr>
        <p:txBody>
          <a:bodyPr wrap="square" rtlCol="0">
            <a:spAutoFit/>
          </a:bodyPr>
          <a:lstStyle/>
          <a:p>
            <a:r>
              <a:rPr lang="en-US" sz="4800" dirty="0">
                <a:solidFill>
                  <a:srgbClr val="F3901D"/>
                </a:solidFill>
                <a:latin typeface="Bebas Neue" pitchFamily="34" charset="0"/>
              </a:rPr>
              <a:t>DEMO: Cool rebase tricks…</a:t>
            </a:r>
          </a:p>
        </p:txBody>
      </p:sp>
      <p:sp>
        <p:nvSpPr>
          <p:cNvPr id="13" name="TextBox 12"/>
          <p:cNvSpPr txBox="1"/>
          <p:nvPr/>
        </p:nvSpPr>
        <p:spPr>
          <a:xfrm>
            <a:off x="323528" y="2406367"/>
            <a:ext cx="5400600" cy="1384995"/>
          </a:xfrm>
          <a:prstGeom prst="rect">
            <a:avLst/>
          </a:prstGeom>
          <a:noFill/>
        </p:spPr>
        <p:txBody>
          <a:bodyPr wrap="square" numCol="1" rtlCol="0">
            <a:spAutoFit/>
          </a:bodyPr>
          <a:lstStyle/>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Squashing / editing commits</a:t>
            </a:r>
          </a:p>
          <a:p>
            <a:pPr marL="742950" lvl="1" indent="-285750">
              <a:lnSpc>
                <a:spcPct val="150000"/>
              </a:lnSpc>
              <a:buBlip>
                <a:blip r:embed="rId2"/>
              </a:buBlip>
            </a:pP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rebase –</a:t>
            </a:r>
            <a:r>
              <a:rPr lang="en-US" sz="1400" dirty="0" err="1">
                <a:solidFill>
                  <a:schemeClr val="tx1">
                    <a:lumMod val="50000"/>
                    <a:lumOff val="50000"/>
                  </a:schemeClr>
                </a:solidFill>
                <a:latin typeface="Lato-Light" pitchFamily="34" charset="0"/>
                <a:ea typeface="Raleway" pitchFamily="2" charset="0"/>
              </a:rPr>
              <a:t>i</a:t>
            </a:r>
            <a:r>
              <a:rPr lang="en-US" sz="1400" dirty="0">
                <a:solidFill>
                  <a:schemeClr val="tx1">
                    <a:lumMod val="50000"/>
                    <a:lumOff val="50000"/>
                  </a:schemeClr>
                </a:solidFill>
                <a:latin typeface="Lato-Light" pitchFamily="34" charset="0"/>
                <a:ea typeface="Raleway" pitchFamily="2" charset="0"/>
              </a:rPr>
              <a:t> </a:t>
            </a:r>
            <a:r>
              <a:rPr lang="en-US" sz="1400" b="1" dirty="0">
                <a:solidFill>
                  <a:schemeClr val="tx1">
                    <a:lumMod val="50000"/>
                    <a:lumOff val="50000"/>
                  </a:schemeClr>
                </a:solidFill>
                <a:latin typeface="Lato-Light" pitchFamily="34" charset="0"/>
                <a:ea typeface="Raleway" pitchFamily="2" charset="0"/>
              </a:rPr>
              <a:t>(branch or commit base)</a:t>
            </a:r>
            <a:endParaRPr lang="en-US" sz="1400" dirty="0">
              <a:solidFill>
                <a:schemeClr val="tx1">
                  <a:lumMod val="50000"/>
                  <a:lumOff val="50000"/>
                </a:schemeClr>
              </a:solidFill>
              <a:latin typeface="Lato-Light" pitchFamily="34" charset="0"/>
              <a:ea typeface="Raleway" pitchFamily="2" charset="0"/>
            </a:endParaRPr>
          </a:p>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Cherry Picking</a:t>
            </a:r>
          </a:p>
          <a:p>
            <a:pPr marL="742950" lvl="1" indent="-285750">
              <a:lnSpc>
                <a:spcPct val="150000"/>
              </a:lnSpc>
              <a:buBlip>
                <a:blip r:embed="rId2"/>
              </a:buBlip>
            </a:pP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cherry-pick </a:t>
            </a:r>
            <a:r>
              <a:rPr lang="en-US" sz="1400" b="1" dirty="0">
                <a:solidFill>
                  <a:schemeClr val="tx1">
                    <a:lumMod val="50000"/>
                    <a:lumOff val="50000"/>
                  </a:schemeClr>
                </a:solidFill>
                <a:latin typeface="Lato-Light" pitchFamily="34" charset="0"/>
                <a:ea typeface="Raleway" pitchFamily="2" charset="0"/>
              </a:rPr>
              <a:t>(commit)</a:t>
            </a:r>
            <a:endParaRPr lang="en-US" sz="1400" dirty="0">
              <a:solidFill>
                <a:schemeClr val="tx1">
                  <a:lumMod val="50000"/>
                  <a:lumOff val="50000"/>
                </a:schemeClr>
              </a:solidFill>
              <a:latin typeface="Lato-Light" pitchFamily="34" charset="0"/>
              <a:ea typeface="Raleway" pitchFamily="2" charset="0"/>
            </a:endParaRPr>
          </a:p>
        </p:txBody>
      </p:sp>
      <p:sp>
        <p:nvSpPr>
          <p:cNvPr id="2" name="Slide Number Placeholder 1"/>
          <p:cNvSpPr>
            <a:spLocks noGrp="1"/>
          </p:cNvSpPr>
          <p:nvPr>
            <p:ph type="sldNum" sz="quarter" idx="12"/>
          </p:nvPr>
        </p:nvSpPr>
        <p:spPr/>
        <p:txBody>
          <a:bodyPr/>
          <a:lstStyle/>
          <a:p>
            <a:fld id="{EA3C26B9-3D3F-4A24-BC23-BC70DDDBE78D}" type="slidenum">
              <a:rPr lang="en-US" smtClean="0"/>
              <a:pPr/>
              <a:t>14</a:t>
            </a:fld>
            <a:endParaRPr lang="en-US"/>
          </a:p>
        </p:txBody>
      </p:sp>
    </p:spTree>
    <p:extLst>
      <p:ext uri="{BB962C8B-B14F-4D97-AF65-F5344CB8AC3E}">
        <p14:creationId xmlns:p14="http://schemas.microsoft.com/office/powerpoint/2010/main" val="36210221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xEl>
                                              <p:pRg st="1" end="1"/>
                                            </p:txEl>
                                          </p:spTgt>
                                        </p:tgtEl>
                                        <p:attrNameLst>
                                          <p:attrName>style.visibility</p:attrName>
                                        </p:attrNameLst>
                                      </p:cBhvr>
                                      <p:to>
                                        <p:strVal val="visible"/>
                                      </p:to>
                                    </p:set>
                                    <p:anim calcmode="lin" valueType="num">
                                      <p:cBhvr additive="base">
                                        <p:cTn id="11" dur="500" fill="hold"/>
                                        <p:tgtEl>
                                          <p:spTgt spid="1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13">
                                            <p:txEl>
                                              <p:pRg st="2" end="2"/>
                                            </p:txEl>
                                          </p:spTgt>
                                        </p:tgtEl>
                                        <p:attrNameLst>
                                          <p:attrName>style.visibility</p:attrName>
                                        </p:attrNameLst>
                                      </p:cBhvr>
                                      <p:to>
                                        <p:strVal val="visible"/>
                                      </p:to>
                                    </p:set>
                                    <p:anim calcmode="lin" valueType="num">
                                      <p:cBhvr additive="base">
                                        <p:cTn id="17" dur="500" fill="hold"/>
                                        <p:tgtEl>
                                          <p:spTgt spid="1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3">
                                            <p:txEl>
                                              <p:pRg st="3" end="3"/>
                                            </p:txEl>
                                          </p:spTgt>
                                        </p:tgtEl>
                                        <p:attrNameLst>
                                          <p:attrName>style.visibility</p:attrName>
                                        </p:attrNameLst>
                                      </p:cBhvr>
                                      <p:to>
                                        <p:strVal val="visible"/>
                                      </p:to>
                                    </p:set>
                                    <p:anim calcmode="lin" valueType="num">
                                      <p:cBhvr additive="base">
                                        <p:cTn id="21" dur="500" fill="hold"/>
                                        <p:tgtEl>
                                          <p:spTgt spid="1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4" y="961564"/>
            <a:ext cx="8858025" cy="830997"/>
          </a:xfrm>
          <a:prstGeom prst="rect">
            <a:avLst/>
          </a:prstGeom>
          <a:noFill/>
        </p:spPr>
        <p:txBody>
          <a:bodyPr wrap="square" rtlCol="0">
            <a:spAutoFit/>
          </a:bodyPr>
          <a:lstStyle/>
          <a:p>
            <a:r>
              <a:rPr lang="en-US" sz="4800" dirty="0">
                <a:solidFill>
                  <a:srgbClr val="F3901D"/>
                </a:solidFill>
                <a:latin typeface="Bebas Neue" pitchFamily="34" charset="0"/>
              </a:rPr>
              <a:t>DEMO: Stash</a:t>
            </a:r>
          </a:p>
        </p:txBody>
      </p:sp>
      <p:sp>
        <p:nvSpPr>
          <p:cNvPr id="2" name="Slide Number Placeholder 1"/>
          <p:cNvSpPr>
            <a:spLocks noGrp="1"/>
          </p:cNvSpPr>
          <p:nvPr>
            <p:ph type="sldNum" sz="quarter" idx="12"/>
          </p:nvPr>
        </p:nvSpPr>
        <p:spPr/>
        <p:txBody>
          <a:bodyPr/>
          <a:lstStyle/>
          <a:p>
            <a:fld id="{EA3C26B9-3D3F-4A24-BC23-BC70DDDBE78D}" type="slidenum">
              <a:rPr lang="en-US" smtClean="0"/>
              <a:pPr/>
              <a:t>15</a:t>
            </a:fld>
            <a:endParaRPr lang="en-US"/>
          </a:p>
        </p:txBody>
      </p:sp>
      <p:sp>
        <p:nvSpPr>
          <p:cNvPr id="4" name="TextBox 3"/>
          <p:cNvSpPr txBox="1"/>
          <p:nvPr/>
        </p:nvSpPr>
        <p:spPr>
          <a:xfrm>
            <a:off x="323528" y="2406367"/>
            <a:ext cx="8568952" cy="1061829"/>
          </a:xfrm>
          <a:prstGeom prst="rect">
            <a:avLst/>
          </a:prstGeom>
          <a:noFill/>
        </p:spPr>
        <p:txBody>
          <a:bodyPr wrap="square" numCol="1" rtlCol="0">
            <a:spAutoFit/>
          </a:bodyPr>
          <a:lstStyle/>
          <a:p>
            <a:pPr marL="285750" indent="-285750">
              <a:lnSpc>
                <a:spcPct val="150000"/>
              </a:lnSpc>
              <a:buBlip>
                <a:blip r:embed="rId2"/>
              </a:buBlip>
            </a:pP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stash save -a (-a will include everything, including untracked)</a:t>
            </a:r>
          </a:p>
          <a:p>
            <a:pPr marL="285750" indent="-285750">
              <a:lnSpc>
                <a:spcPct val="150000"/>
              </a:lnSpc>
              <a:buBlip>
                <a:blip r:embed="rId2"/>
              </a:buBlip>
            </a:pP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stash list</a:t>
            </a:r>
          </a:p>
          <a:p>
            <a:pPr marL="285750" indent="-285750">
              <a:lnSpc>
                <a:spcPct val="150000"/>
              </a:lnSpc>
              <a:buBlip>
                <a:blip r:embed="rId2"/>
              </a:buBlip>
            </a:pP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stash pop</a:t>
            </a:r>
          </a:p>
        </p:txBody>
      </p:sp>
    </p:spTree>
    <p:extLst>
      <p:ext uri="{BB962C8B-B14F-4D97-AF65-F5344CB8AC3E}">
        <p14:creationId xmlns:p14="http://schemas.microsoft.com/office/powerpoint/2010/main" val="35159109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4" y="961564"/>
            <a:ext cx="8858025" cy="830997"/>
          </a:xfrm>
          <a:prstGeom prst="rect">
            <a:avLst/>
          </a:prstGeom>
          <a:noFill/>
        </p:spPr>
        <p:txBody>
          <a:bodyPr wrap="square" rtlCol="0">
            <a:spAutoFit/>
          </a:bodyPr>
          <a:lstStyle/>
          <a:p>
            <a:r>
              <a:rPr lang="en-US" sz="4800" dirty="0">
                <a:solidFill>
                  <a:srgbClr val="F3901D"/>
                </a:solidFill>
                <a:latin typeface="Bebas Neue" pitchFamily="34" charset="0"/>
              </a:rPr>
              <a:t>DEMO: Bisect</a:t>
            </a:r>
          </a:p>
        </p:txBody>
      </p:sp>
      <p:sp>
        <p:nvSpPr>
          <p:cNvPr id="13" name="TextBox 12"/>
          <p:cNvSpPr txBox="1"/>
          <p:nvPr/>
        </p:nvSpPr>
        <p:spPr>
          <a:xfrm>
            <a:off x="323528" y="2406367"/>
            <a:ext cx="5400600" cy="1061829"/>
          </a:xfrm>
          <a:prstGeom prst="rect">
            <a:avLst/>
          </a:prstGeom>
          <a:noFill/>
        </p:spPr>
        <p:txBody>
          <a:bodyPr wrap="square" numCol="1" rtlCol="0">
            <a:spAutoFit/>
          </a:bodyPr>
          <a:lstStyle/>
          <a:p>
            <a:pPr marL="285750" indent="-285750">
              <a:lnSpc>
                <a:spcPct val="150000"/>
              </a:lnSpc>
              <a:buBlip>
                <a:blip r:embed="rId2"/>
              </a:buBlip>
            </a:pP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bisect (starts bisect)</a:t>
            </a:r>
          </a:p>
          <a:p>
            <a:pPr marL="285750" indent="-285750">
              <a:lnSpc>
                <a:spcPct val="150000"/>
              </a:lnSpc>
              <a:buBlip>
                <a:blip r:embed="rId2"/>
              </a:buBlip>
            </a:pP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bisect bad (current version is bad)</a:t>
            </a:r>
          </a:p>
          <a:p>
            <a:pPr marL="285750" indent="-285750">
              <a:lnSpc>
                <a:spcPct val="150000"/>
              </a:lnSpc>
              <a:buBlip>
                <a:blip r:embed="rId2"/>
              </a:buBlip>
            </a:pP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bisect good </a:t>
            </a:r>
            <a:r>
              <a:rPr lang="en-US" sz="1400" b="1" dirty="0">
                <a:solidFill>
                  <a:schemeClr val="tx1">
                    <a:lumMod val="50000"/>
                    <a:lumOff val="50000"/>
                  </a:schemeClr>
                </a:solidFill>
                <a:latin typeface="Lato-Light" pitchFamily="34" charset="0"/>
                <a:ea typeface="Raleway" pitchFamily="2" charset="0"/>
              </a:rPr>
              <a:t>commit</a:t>
            </a:r>
            <a:r>
              <a:rPr lang="en-US" sz="1400" dirty="0">
                <a:solidFill>
                  <a:schemeClr val="tx1">
                    <a:lumMod val="50000"/>
                    <a:lumOff val="50000"/>
                  </a:schemeClr>
                </a:solidFill>
                <a:latin typeface="Lato-Light" pitchFamily="34" charset="0"/>
                <a:ea typeface="Raleway" pitchFamily="2" charset="0"/>
              </a:rPr>
              <a:t> (give a known good version)</a:t>
            </a:r>
          </a:p>
        </p:txBody>
      </p:sp>
      <p:sp>
        <p:nvSpPr>
          <p:cNvPr id="2" name="Slide Number Placeholder 1"/>
          <p:cNvSpPr>
            <a:spLocks noGrp="1"/>
          </p:cNvSpPr>
          <p:nvPr>
            <p:ph type="sldNum" sz="quarter" idx="12"/>
          </p:nvPr>
        </p:nvSpPr>
        <p:spPr/>
        <p:txBody>
          <a:bodyPr/>
          <a:lstStyle/>
          <a:p>
            <a:fld id="{EA3C26B9-3D3F-4A24-BC23-BC70DDDBE78D}" type="slidenum">
              <a:rPr lang="en-US" smtClean="0"/>
              <a:pPr/>
              <a:t>16</a:t>
            </a:fld>
            <a:endParaRPr lang="en-US"/>
          </a:p>
        </p:txBody>
      </p:sp>
    </p:spTree>
    <p:extLst>
      <p:ext uri="{BB962C8B-B14F-4D97-AF65-F5344CB8AC3E}">
        <p14:creationId xmlns:p14="http://schemas.microsoft.com/office/powerpoint/2010/main" val="356497337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
                                            <p:txEl>
                                              <p:pRg st="1" end="1"/>
                                            </p:txEl>
                                          </p:spTgt>
                                        </p:tgtEl>
                                        <p:attrNameLst>
                                          <p:attrName>style.visibility</p:attrName>
                                        </p:attrNameLst>
                                      </p:cBhvr>
                                      <p:to>
                                        <p:strVal val="visible"/>
                                      </p:to>
                                    </p:set>
                                    <p:anim calcmode="lin" valueType="num">
                                      <p:cBhvr additive="base">
                                        <p:cTn id="13" dur="500" fill="hold"/>
                                        <p:tgtEl>
                                          <p:spTgt spid="1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xEl>
                                              <p:pRg st="2" end="2"/>
                                            </p:txEl>
                                          </p:spTgt>
                                        </p:tgtEl>
                                        <p:attrNameLst>
                                          <p:attrName>style.visibility</p:attrName>
                                        </p:attrNameLst>
                                      </p:cBhvr>
                                      <p:to>
                                        <p:strVal val="visible"/>
                                      </p:to>
                                    </p:set>
                                    <p:anim calcmode="lin" valueType="num">
                                      <p:cBhvr additive="base">
                                        <p:cTn id="19" dur="500" fill="hold"/>
                                        <p:tgtEl>
                                          <p:spTgt spid="1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4" y="961564"/>
            <a:ext cx="8858025" cy="830997"/>
          </a:xfrm>
          <a:prstGeom prst="rect">
            <a:avLst/>
          </a:prstGeom>
          <a:noFill/>
        </p:spPr>
        <p:txBody>
          <a:bodyPr wrap="square" rtlCol="0">
            <a:spAutoFit/>
          </a:bodyPr>
          <a:lstStyle/>
          <a:p>
            <a:r>
              <a:rPr lang="en-US" sz="4800" dirty="0" err="1">
                <a:solidFill>
                  <a:srgbClr val="F3901D"/>
                </a:solidFill>
                <a:latin typeface="Bebas Neue" pitchFamily="34" charset="0"/>
              </a:rPr>
              <a:t>Git</a:t>
            </a:r>
            <a:r>
              <a:rPr lang="en-US" sz="4800" dirty="0">
                <a:solidFill>
                  <a:srgbClr val="F3901D"/>
                </a:solidFill>
                <a:latin typeface="Bebas Neue" pitchFamily="34" charset="0"/>
              </a:rPr>
              <a:t> Flow</a:t>
            </a:r>
          </a:p>
        </p:txBody>
      </p:sp>
      <p:sp>
        <p:nvSpPr>
          <p:cNvPr id="12" name="TextBox 11"/>
          <p:cNvSpPr txBox="1"/>
          <p:nvPr/>
        </p:nvSpPr>
        <p:spPr>
          <a:xfrm>
            <a:off x="323528" y="1609636"/>
            <a:ext cx="3456384" cy="523220"/>
          </a:xfrm>
          <a:prstGeom prst="rect">
            <a:avLst/>
          </a:prstGeom>
          <a:noFill/>
        </p:spPr>
        <p:txBody>
          <a:bodyPr wrap="square" rtlCol="0">
            <a:spAutoFit/>
          </a:bodyPr>
          <a:lstStyle/>
          <a:p>
            <a:r>
              <a:rPr lang="en-US" sz="2800" dirty="0">
                <a:solidFill>
                  <a:schemeClr val="tx1">
                    <a:lumMod val="65000"/>
                    <a:lumOff val="35000"/>
                  </a:schemeClr>
                </a:solidFill>
                <a:latin typeface="Bebas Neue" pitchFamily="34" charset="0"/>
                <a:ea typeface="Raleway" pitchFamily="2" charset="0"/>
              </a:rPr>
              <a:t>Branch with Style</a:t>
            </a:r>
          </a:p>
        </p:txBody>
      </p:sp>
      <p:sp>
        <p:nvSpPr>
          <p:cNvPr id="13" name="TextBox 12"/>
          <p:cNvSpPr txBox="1"/>
          <p:nvPr/>
        </p:nvSpPr>
        <p:spPr>
          <a:xfrm>
            <a:off x="285974" y="2132856"/>
            <a:ext cx="4335505" cy="4724370"/>
          </a:xfrm>
          <a:prstGeom prst="rect">
            <a:avLst/>
          </a:prstGeom>
          <a:noFill/>
        </p:spPr>
        <p:txBody>
          <a:bodyPr wrap="square" numCol="1" rtlCol="0">
            <a:spAutoFit/>
          </a:bodyPr>
          <a:lstStyle/>
          <a:p>
            <a:r>
              <a:rPr lang="en-US" sz="1400" dirty="0">
                <a:solidFill>
                  <a:schemeClr val="tx1">
                    <a:lumMod val="50000"/>
                    <a:lumOff val="50000"/>
                  </a:schemeClr>
                </a:solidFill>
                <a:latin typeface="Lato-Light" pitchFamily="34" charset="0"/>
                <a:ea typeface="Raleway" pitchFamily="2" charset="0"/>
              </a:rPr>
              <a:t>We’ve been using </a:t>
            </a: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Flow quite a bit on projects in the solutions group lately, and it seems to be taking over mindshare as the dominant </a:t>
            </a: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branching strategy.</a:t>
            </a:r>
            <a:endParaRPr lang="hr-HR" sz="1400" dirty="0">
              <a:solidFill>
                <a:schemeClr val="tx1">
                  <a:lumMod val="50000"/>
                  <a:lumOff val="50000"/>
                </a:schemeClr>
              </a:solidFill>
              <a:latin typeface="Lato-Light" pitchFamily="34" charset="0"/>
              <a:ea typeface="Raleway" pitchFamily="2" charset="0"/>
            </a:endParaRPr>
          </a:p>
          <a:p>
            <a:endParaRPr lang="hr-HR" sz="1400" dirty="0">
              <a:solidFill>
                <a:schemeClr val="tx1">
                  <a:lumMod val="50000"/>
                  <a:lumOff val="50000"/>
                </a:schemeClr>
              </a:solidFill>
              <a:latin typeface="Lato-Light" pitchFamily="34" charset="0"/>
              <a:ea typeface="Raleway" pitchFamily="2" charset="0"/>
            </a:endParaRPr>
          </a:p>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Long-lived </a:t>
            </a:r>
            <a:r>
              <a:rPr lang="en-US" sz="1400" b="1" dirty="0">
                <a:solidFill>
                  <a:schemeClr val="tx1">
                    <a:lumMod val="50000"/>
                    <a:lumOff val="50000"/>
                  </a:schemeClr>
                </a:solidFill>
                <a:latin typeface="Lato-Light" pitchFamily="34" charset="0"/>
                <a:ea typeface="Raleway" pitchFamily="2" charset="0"/>
              </a:rPr>
              <a:t>develop</a:t>
            </a:r>
            <a:r>
              <a:rPr lang="en-US" sz="1400" dirty="0">
                <a:solidFill>
                  <a:schemeClr val="tx1">
                    <a:lumMod val="50000"/>
                    <a:lumOff val="50000"/>
                  </a:schemeClr>
                </a:solidFill>
                <a:latin typeface="Lato-Light" pitchFamily="34" charset="0"/>
                <a:ea typeface="Raleway" pitchFamily="2" charset="0"/>
              </a:rPr>
              <a:t> and </a:t>
            </a:r>
            <a:r>
              <a:rPr lang="en-US" sz="1400" b="1" dirty="0">
                <a:solidFill>
                  <a:schemeClr val="tx1">
                    <a:lumMod val="50000"/>
                    <a:lumOff val="50000"/>
                  </a:schemeClr>
                </a:solidFill>
                <a:latin typeface="Lato-Light" pitchFamily="34" charset="0"/>
                <a:ea typeface="Raleway" pitchFamily="2" charset="0"/>
              </a:rPr>
              <a:t>master</a:t>
            </a:r>
            <a:r>
              <a:rPr lang="en-US" sz="1400" dirty="0">
                <a:solidFill>
                  <a:schemeClr val="tx1">
                    <a:lumMod val="50000"/>
                    <a:lumOff val="50000"/>
                  </a:schemeClr>
                </a:solidFill>
                <a:latin typeface="Lato-Light" pitchFamily="34" charset="0"/>
                <a:ea typeface="Raleway" pitchFamily="2" charset="0"/>
              </a:rPr>
              <a:t> branches, master is always what’s deployed to production!</a:t>
            </a:r>
          </a:p>
          <a:p>
            <a:pPr marL="285750" indent="-285750">
              <a:lnSpc>
                <a:spcPct val="150000"/>
              </a:lnSpc>
              <a:buBlip>
                <a:blip r:embed="rId2"/>
              </a:buBlip>
            </a:pPr>
            <a:r>
              <a:rPr lang="en-US" sz="1400" b="1" dirty="0">
                <a:solidFill>
                  <a:schemeClr val="tx1">
                    <a:lumMod val="50000"/>
                    <a:lumOff val="50000"/>
                  </a:schemeClr>
                </a:solidFill>
                <a:latin typeface="Lato-Light" pitchFamily="34" charset="0"/>
                <a:ea typeface="Raleway" pitchFamily="2" charset="0"/>
              </a:rPr>
              <a:t>Feature</a:t>
            </a:r>
            <a:r>
              <a:rPr lang="en-US" sz="1400" dirty="0">
                <a:solidFill>
                  <a:schemeClr val="tx1">
                    <a:lumMod val="50000"/>
                    <a:lumOff val="50000"/>
                  </a:schemeClr>
                </a:solidFill>
                <a:latin typeface="Lato-Light" pitchFamily="34" charset="0"/>
                <a:ea typeface="Raleway" pitchFamily="2" charset="0"/>
              </a:rPr>
              <a:t> branches only branch from and to develop.</a:t>
            </a:r>
          </a:p>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When you’re ready to deploy, create a </a:t>
            </a:r>
            <a:r>
              <a:rPr lang="en-US" sz="1400" b="1" dirty="0">
                <a:solidFill>
                  <a:schemeClr val="tx1">
                    <a:lumMod val="50000"/>
                    <a:lumOff val="50000"/>
                  </a:schemeClr>
                </a:solidFill>
                <a:latin typeface="Lato-Light" pitchFamily="34" charset="0"/>
                <a:ea typeface="Raleway" pitchFamily="2" charset="0"/>
              </a:rPr>
              <a:t>release</a:t>
            </a:r>
            <a:r>
              <a:rPr lang="en-US" sz="1400" dirty="0">
                <a:solidFill>
                  <a:schemeClr val="tx1">
                    <a:lumMod val="50000"/>
                    <a:lumOff val="50000"/>
                  </a:schemeClr>
                </a:solidFill>
                <a:latin typeface="Lato-Light" pitchFamily="34" charset="0"/>
                <a:ea typeface="Raleway" pitchFamily="2" charset="0"/>
              </a:rPr>
              <a:t> branch, do </a:t>
            </a:r>
            <a:r>
              <a:rPr lang="en-US" sz="1400" dirty="0" err="1">
                <a:solidFill>
                  <a:schemeClr val="tx1">
                    <a:lumMod val="50000"/>
                    <a:lumOff val="50000"/>
                  </a:schemeClr>
                </a:solidFill>
                <a:latin typeface="Lato-Light" pitchFamily="34" charset="0"/>
                <a:ea typeface="Raleway" pitchFamily="2" charset="0"/>
              </a:rPr>
              <a:t>qa</a:t>
            </a:r>
            <a:r>
              <a:rPr lang="en-US" sz="1400" dirty="0">
                <a:solidFill>
                  <a:schemeClr val="tx1">
                    <a:lumMod val="50000"/>
                    <a:lumOff val="50000"/>
                  </a:schemeClr>
                </a:solidFill>
                <a:latin typeface="Lato-Light" pitchFamily="34" charset="0"/>
                <a:ea typeface="Raleway" pitchFamily="2" charset="0"/>
              </a:rPr>
              <a:t> testing, and merge to master when ready!  All merges to master should be tagged.</a:t>
            </a:r>
          </a:p>
          <a:p>
            <a:pPr marL="285750" indent="-285750">
              <a:lnSpc>
                <a:spcPct val="150000"/>
              </a:lnSpc>
              <a:buBlip>
                <a:blip r:embed="rId2"/>
              </a:buBlip>
            </a:pPr>
            <a:r>
              <a:rPr lang="en-US" sz="1400" b="1" dirty="0">
                <a:solidFill>
                  <a:schemeClr val="tx1">
                    <a:lumMod val="50000"/>
                    <a:lumOff val="50000"/>
                  </a:schemeClr>
                </a:solidFill>
                <a:latin typeface="Lato-Light" pitchFamily="34" charset="0"/>
                <a:ea typeface="Raleway" pitchFamily="2" charset="0"/>
              </a:rPr>
              <a:t>Hotfix</a:t>
            </a:r>
            <a:r>
              <a:rPr lang="en-US" sz="1400" dirty="0">
                <a:solidFill>
                  <a:schemeClr val="tx1">
                    <a:lumMod val="50000"/>
                    <a:lumOff val="50000"/>
                  </a:schemeClr>
                </a:solidFill>
                <a:latin typeface="Lato-Light" pitchFamily="34" charset="0"/>
                <a:ea typeface="Raleway" pitchFamily="2" charset="0"/>
              </a:rPr>
              <a:t> branches can be created off of master to fix production issues.</a:t>
            </a:r>
          </a:p>
          <a:p>
            <a:pPr marL="285750" indent="-285750">
              <a:lnSpc>
                <a:spcPct val="150000"/>
              </a:lnSpc>
              <a:buBlip>
                <a:blip r:embed="rId2"/>
              </a:buBlip>
            </a:pPr>
            <a:endParaRPr lang="en-US" sz="1400" dirty="0">
              <a:solidFill>
                <a:schemeClr val="tx1">
                  <a:lumMod val="50000"/>
                  <a:lumOff val="50000"/>
                </a:schemeClr>
              </a:solidFill>
              <a:latin typeface="Lato-Light" pitchFamily="34" charset="0"/>
              <a:ea typeface="Raleway" pitchFamily="2" charset="0"/>
            </a:endParaRPr>
          </a:p>
          <a:p>
            <a:pPr marL="285750" indent="-285750">
              <a:lnSpc>
                <a:spcPct val="150000"/>
              </a:lnSpc>
              <a:buBlip>
                <a:blip r:embed="rId2"/>
              </a:buBlip>
            </a:pPr>
            <a:endParaRPr lang="en-US" sz="1400" dirty="0">
              <a:solidFill>
                <a:schemeClr val="tx1">
                  <a:lumMod val="50000"/>
                  <a:lumOff val="50000"/>
                </a:schemeClr>
              </a:solidFill>
              <a:latin typeface="Lato-Light" pitchFamily="34" charset="0"/>
              <a:ea typeface="Raleway" pitchFamily="2" charset="0"/>
            </a:endParaRPr>
          </a:p>
        </p:txBody>
      </p:sp>
      <p:sp>
        <p:nvSpPr>
          <p:cNvPr id="2" name="Slide Number Placeholder 1"/>
          <p:cNvSpPr>
            <a:spLocks noGrp="1"/>
          </p:cNvSpPr>
          <p:nvPr>
            <p:ph type="sldNum" sz="quarter" idx="12"/>
          </p:nvPr>
        </p:nvSpPr>
        <p:spPr/>
        <p:txBody>
          <a:bodyPr/>
          <a:lstStyle/>
          <a:p>
            <a:fld id="{EA3C26B9-3D3F-4A24-BC23-BC70DDDBE78D}" type="slidenum">
              <a:rPr lang="en-US" smtClean="0"/>
              <a:pPr/>
              <a:t>17</a:t>
            </a:fld>
            <a:endParaRPr lang="en-US"/>
          </a:p>
        </p:txBody>
      </p:sp>
      <p:pic>
        <p:nvPicPr>
          <p:cNvPr id="3074" name="Picture 2" descr="http://nvie.com/img/git-model@2x.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947065" y="961564"/>
            <a:ext cx="4029895" cy="53404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86381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 calcmode="lin" valueType="num">
                                      <p:cBhvr additive="base">
                                        <p:cTn id="12"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3">
                                            <p:txEl>
                                              <p:pRg st="2" end="2"/>
                                            </p:txEl>
                                          </p:spTgt>
                                        </p:tgtEl>
                                        <p:attrNameLst>
                                          <p:attrName>style.visibility</p:attrName>
                                        </p:attrNameLst>
                                      </p:cBhvr>
                                      <p:to>
                                        <p:strVal val="visible"/>
                                      </p:to>
                                    </p:set>
                                    <p:anim calcmode="lin" valueType="num">
                                      <p:cBhvr additive="base">
                                        <p:cTn id="18" dur="500" fill="hold"/>
                                        <p:tgtEl>
                                          <p:spTgt spid="1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1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3">
                                            <p:txEl>
                                              <p:pRg st="3" end="3"/>
                                            </p:txEl>
                                          </p:spTgt>
                                        </p:tgtEl>
                                        <p:attrNameLst>
                                          <p:attrName>style.visibility</p:attrName>
                                        </p:attrNameLst>
                                      </p:cBhvr>
                                      <p:to>
                                        <p:strVal val="visible"/>
                                      </p:to>
                                    </p:set>
                                    <p:anim calcmode="lin" valueType="num">
                                      <p:cBhvr additive="base">
                                        <p:cTn id="24" dur="500" fill="hold"/>
                                        <p:tgtEl>
                                          <p:spTgt spid="13">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13">
                                            <p:txEl>
                                              <p:pRg st="4" end="4"/>
                                            </p:txEl>
                                          </p:spTgt>
                                        </p:tgtEl>
                                        <p:attrNameLst>
                                          <p:attrName>style.visibility</p:attrName>
                                        </p:attrNameLst>
                                      </p:cBhvr>
                                      <p:to>
                                        <p:strVal val="visible"/>
                                      </p:to>
                                    </p:set>
                                    <p:anim calcmode="lin" valueType="num">
                                      <p:cBhvr additive="base">
                                        <p:cTn id="30" dur="500" fill="hold"/>
                                        <p:tgtEl>
                                          <p:spTgt spid="13">
                                            <p:txEl>
                                              <p:pRg st="4" end="4"/>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1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grpId="0" nodeType="clickEffect">
                                  <p:stCondLst>
                                    <p:cond delay="0"/>
                                  </p:stCondLst>
                                  <p:childTnLst>
                                    <p:set>
                                      <p:cBhvr>
                                        <p:cTn id="35" dur="1" fill="hold">
                                          <p:stCondLst>
                                            <p:cond delay="0"/>
                                          </p:stCondLst>
                                        </p:cTn>
                                        <p:tgtEl>
                                          <p:spTgt spid="13">
                                            <p:txEl>
                                              <p:pRg st="5" end="5"/>
                                            </p:txEl>
                                          </p:spTgt>
                                        </p:tgtEl>
                                        <p:attrNameLst>
                                          <p:attrName>style.visibility</p:attrName>
                                        </p:attrNameLst>
                                      </p:cBhvr>
                                      <p:to>
                                        <p:strVal val="visible"/>
                                      </p:to>
                                    </p:set>
                                    <p:anim calcmode="lin" valueType="num">
                                      <p:cBhvr additive="base">
                                        <p:cTn id="36" dur="500" fill="hold"/>
                                        <p:tgtEl>
                                          <p:spTgt spid="13">
                                            <p:txEl>
                                              <p:pRg st="5" end="5"/>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1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print">
            <a:extLst>
              <a:ext uri="{28A0092B-C50C-407E-A947-70E740481C1C}">
                <a14:useLocalDpi xmlns:a14="http://schemas.microsoft.com/office/drawing/2010/main" val="0"/>
              </a:ext>
            </a:extLst>
          </a:blip>
          <a:srcRect t="55357" b="13967"/>
          <a:stretch/>
        </p:blipFill>
        <p:spPr>
          <a:xfrm>
            <a:off x="251520" y="4203137"/>
            <a:ext cx="8640960" cy="2322207"/>
          </a:xfrm>
          <a:prstGeom prst="rect">
            <a:avLst/>
          </a:prstGeom>
        </p:spPr>
      </p:pic>
      <p:sp>
        <p:nvSpPr>
          <p:cNvPr id="28" name="TextBox 27"/>
          <p:cNvSpPr txBox="1"/>
          <p:nvPr/>
        </p:nvSpPr>
        <p:spPr>
          <a:xfrm>
            <a:off x="2916970" y="2337306"/>
            <a:ext cx="3744417" cy="1107996"/>
          </a:xfrm>
          <a:prstGeom prst="rect">
            <a:avLst/>
          </a:prstGeom>
          <a:noFill/>
        </p:spPr>
        <p:txBody>
          <a:bodyPr wrap="square" rtlCol="0">
            <a:spAutoFit/>
          </a:bodyPr>
          <a:lstStyle/>
          <a:p>
            <a:pPr algn="ctr"/>
            <a:r>
              <a:rPr lang="hr-HR" sz="6600">
                <a:solidFill>
                  <a:srgbClr val="F3901D"/>
                </a:solidFill>
                <a:latin typeface="Bebas Neue" pitchFamily="34" charset="0"/>
              </a:rPr>
              <a:t>Thank you!</a:t>
            </a:r>
            <a:endParaRPr lang="en-US" sz="6600">
              <a:solidFill>
                <a:srgbClr val="F3901D"/>
              </a:solidFill>
              <a:latin typeface="Bebas Neue" pitchFamily="34" charset="0"/>
            </a:endParaRPr>
          </a:p>
        </p:txBody>
      </p:sp>
      <p:sp>
        <p:nvSpPr>
          <p:cNvPr id="2" name="Rectangle 1"/>
          <p:cNvSpPr/>
          <p:nvPr/>
        </p:nvSpPr>
        <p:spPr>
          <a:xfrm>
            <a:off x="0" y="6381328"/>
            <a:ext cx="9144000" cy="47667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12"/>
          </p:nvPr>
        </p:nvSpPr>
        <p:spPr/>
        <p:txBody>
          <a:bodyPr/>
          <a:lstStyle/>
          <a:p>
            <a:fld id="{EA3C26B9-3D3F-4A24-BC23-BC70DDDBE78D}" type="slidenum">
              <a:rPr lang="en-US" smtClean="0"/>
              <a:pPr/>
              <a:t>18</a:t>
            </a:fld>
            <a:endParaRPr lang="en-US"/>
          </a:p>
        </p:txBody>
      </p:sp>
    </p:spTree>
    <p:extLst>
      <p:ext uri="{BB962C8B-B14F-4D97-AF65-F5344CB8AC3E}">
        <p14:creationId xmlns:p14="http://schemas.microsoft.com/office/powerpoint/2010/main" val="11169333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21" presetClass="entr" presetSubtype="1" fill="hold"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wheel(1)">
                                      <p:cBhvr>
                                        <p:cTn id="9"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r="48734"/>
          <a:stretch/>
        </p:blipFill>
        <p:spPr bwMode="auto">
          <a:xfrm>
            <a:off x="4788024" y="3444298"/>
            <a:ext cx="4251745" cy="2865021"/>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 name="Title 1"/>
          <p:cNvSpPr txBox="1">
            <a:spLocks/>
          </p:cNvSpPr>
          <p:nvPr/>
        </p:nvSpPr>
        <p:spPr>
          <a:xfrm>
            <a:off x="396960" y="1034706"/>
            <a:ext cx="8229600" cy="850106"/>
          </a:xfrm>
          <a:prstGeom prst="rect">
            <a:avLst/>
          </a:prstGeom>
        </p:spPr>
        <p:txBody>
          <a:bodyPr/>
          <a:lstStyle>
            <a:lvl1pPr algn="ctr" defTabSz="914400" rtl="0" eaLnBrk="1" latinLnBrk="0" hangingPunct="1">
              <a:spcBef>
                <a:spcPct val="0"/>
              </a:spcBef>
              <a:buNone/>
              <a:defRPr sz="4800" kern="1200">
                <a:solidFill>
                  <a:srgbClr val="F3901D"/>
                </a:solidFill>
                <a:latin typeface="Bebas Neue" pitchFamily="34" charset="0"/>
                <a:ea typeface="+mj-ea"/>
                <a:cs typeface="+mj-cs"/>
              </a:defRPr>
            </a:lvl1pPr>
          </a:lstStyle>
          <a:p>
            <a:pPr algn="l"/>
            <a:r>
              <a:rPr lang="en-US" dirty="0"/>
              <a:t>A</a:t>
            </a:r>
            <a:r>
              <a:rPr lang="hr-HR" dirty="0"/>
              <a:t>genda</a:t>
            </a:r>
            <a:endParaRPr lang="en-US" dirty="0"/>
          </a:p>
        </p:txBody>
      </p:sp>
      <p:sp>
        <p:nvSpPr>
          <p:cNvPr id="4" name="TextBox 3"/>
          <p:cNvSpPr txBox="1"/>
          <p:nvPr/>
        </p:nvSpPr>
        <p:spPr>
          <a:xfrm>
            <a:off x="398196" y="1898802"/>
            <a:ext cx="8568952" cy="1415772"/>
          </a:xfrm>
          <a:prstGeom prst="rect">
            <a:avLst/>
          </a:prstGeom>
          <a:noFill/>
        </p:spPr>
        <p:txBody>
          <a:bodyPr wrap="square" numCol="1" rtlCol="0">
            <a:spAutoFit/>
          </a:bodyPr>
          <a:lstStyle/>
          <a:p>
            <a:endParaRPr lang="hr-HR" sz="1400" dirty="0">
              <a:solidFill>
                <a:schemeClr val="tx1">
                  <a:lumMod val="50000"/>
                  <a:lumOff val="50000"/>
                </a:schemeClr>
              </a:solidFill>
              <a:latin typeface="Lato-Light" pitchFamily="34" charset="0"/>
              <a:ea typeface="Raleway" pitchFamily="2" charset="0"/>
            </a:endParaRPr>
          </a:p>
          <a:p>
            <a:pPr marL="285750" indent="-285750">
              <a:lnSpc>
                <a:spcPct val="150000"/>
              </a:lnSpc>
              <a:buBlip>
                <a:blip r:embed="rId3"/>
              </a:buBlip>
            </a:pPr>
            <a:r>
              <a:rPr lang="en-US" sz="1600" dirty="0">
                <a:solidFill>
                  <a:schemeClr val="tx1">
                    <a:lumMod val="50000"/>
                    <a:lumOff val="50000"/>
                  </a:schemeClr>
                </a:solidFill>
                <a:latin typeface="Lato-Light" pitchFamily="34" charset="0"/>
                <a:ea typeface="Raleway" pitchFamily="2" charset="0"/>
              </a:rPr>
              <a:t>Talk about </a:t>
            </a:r>
            <a:r>
              <a:rPr lang="en-US" sz="1600" dirty="0" err="1">
                <a:solidFill>
                  <a:schemeClr val="tx1">
                    <a:lumMod val="50000"/>
                    <a:lumOff val="50000"/>
                  </a:schemeClr>
                </a:solidFill>
                <a:latin typeface="Lato-Light" pitchFamily="34" charset="0"/>
                <a:ea typeface="Raleway" pitchFamily="2" charset="0"/>
              </a:rPr>
              <a:t>git</a:t>
            </a:r>
            <a:endParaRPr lang="en-US" sz="1600" dirty="0">
              <a:solidFill>
                <a:schemeClr val="tx1">
                  <a:lumMod val="50000"/>
                  <a:lumOff val="50000"/>
                </a:schemeClr>
              </a:solidFill>
              <a:latin typeface="Lato-Light" pitchFamily="34" charset="0"/>
              <a:ea typeface="Raleway" pitchFamily="2" charset="0"/>
            </a:endParaRPr>
          </a:p>
          <a:p>
            <a:pPr marL="285750" indent="-285750">
              <a:lnSpc>
                <a:spcPct val="150000"/>
              </a:lnSpc>
              <a:buBlip>
                <a:blip r:embed="rId3"/>
              </a:buBlip>
            </a:pPr>
            <a:r>
              <a:rPr lang="en-US" sz="1600" dirty="0">
                <a:solidFill>
                  <a:schemeClr val="tx1">
                    <a:lumMod val="50000"/>
                    <a:lumOff val="50000"/>
                  </a:schemeClr>
                </a:solidFill>
                <a:latin typeface="Lato-Light" pitchFamily="34" charset="0"/>
                <a:ea typeface="Raleway" pitchFamily="2" charset="0"/>
              </a:rPr>
              <a:t>Do some demos</a:t>
            </a:r>
          </a:p>
          <a:p>
            <a:pPr marL="285750" indent="-285750">
              <a:lnSpc>
                <a:spcPct val="150000"/>
              </a:lnSpc>
              <a:buBlip>
                <a:blip r:embed="rId3"/>
              </a:buBlip>
            </a:pPr>
            <a:r>
              <a:rPr lang="en-US" sz="1600" dirty="0">
                <a:solidFill>
                  <a:schemeClr val="tx1">
                    <a:lumMod val="50000"/>
                    <a:lumOff val="50000"/>
                  </a:schemeClr>
                </a:solidFill>
                <a:latin typeface="Lato-Light" pitchFamily="34" charset="0"/>
                <a:ea typeface="Raleway" pitchFamily="2" charset="0"/>
              </a:rPr>
              <a:t>Flame war?</a:t>
            </a:r>
          </a:p>
        </p:txBody>
      </p:sp>
      <p:pic>
        <p:nvPicPr>
          <p:cNvPr id="5"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5616" y="3971938"/>
            <a:ext cx="3672408" cy="215400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6" name="Slide Number Placeholder 5"/>
          <p:cNvSpPr>
            <a:spLocks noGrp="1"/>
          </p:cNvSpPr>
          <p:nvPr>
            <p:ph type="sldNum" sz="quarter" idx="12"/>
          </p:nvPr>
        </p:nvSpPr>
        <p:spPr/>
        <p:txBody>
          <a:bodyPr/>
          <a:lstStyle/>
          <a:p>
            <a:fld id="{EA3C26B9-3D3F-4A24-BC23-BC70DDDBE78D}" type="slidenum">
              <a:rPr lang="en-US" smtClean="0"/>
              <a:pPr/>
              <a:t>2</a:t>
            </a:fld>
            <a:endParaRPr lang="en-US"/>
          </a:p>
        </p:txBody>
      </p:sp>
    </p:spTree>
    <p:extLst>
      <p:ext uri="{BB962C8B-B14F-4D97-AF65-F5344CB8AC3E}">
        <p14:creationId xmlns:p14="http://schemas.microsoft.com/office/powerpoint/2010/main" val="2563101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8"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par>
                          <p:cTn id="13" fill="hold">
                            <p:stCondLst>
                              <p:cond delay="1000"/>
                            </p:stCondLst>
                            <p:childTnLst>
                              <p:par>
                                <p:cTn id="14" presetID="22" presetClass="entr" presetSubtype="8"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animEffect transition="in" filter="fade">
                                      <p:cBhvr>
                                        <p:cTn id="21" dur="500"/>
                                        <p:tgtEl>
                                          <p:spTgt spid="4">
                                            <p:txEl>
                                              <p:pRg st="1" end="1"/>
                                            </p:txEl>
                                          </p:spTgt>
                                        </p:tgtEl>
                                      </p:cBhvr>
                                    </p:animEffect>
                                    <p:anim calcmode="lin" valueType="num">
                                      <p:cBhvr>
                                        <p:cTn id="22"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23" dur="5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4">
                                            <p:txEl>
                                              <p:pRg st="2" end="2"/>
                                            </p:txEl>
                                          </p:spTgt>
                                        </p:tgtEl>
                                        <p:attrNameLst>
                                          <p:attrName>style.visibility</p:attrName>
                                        </p:attrNameLst>
                                      </p:cBhvr>
                                      <p:to>
                                        <p:strVal val="visible"/>
                                      </p:to>
                                    </p:set>
                                    <p:animEffect transition="in" filter="fade">
                                      <p:cBhvr>
                                        <p:cTn id="28" dur="500"/>
                                        <p:tgtEl>
                                          <p:spTgt spid="4">
                                            <p:txEl>
                                              <p:pRg st="2" end="2"/>
                                            </p:txEl>
                                          </p:spTgt>
                                        </p:tgtEl>
                                      </p:cBhvr>
                                    </p:animEffect>
                                    <p:anim calcmode="lin" valueType="num">
                                      <p:cBhvr>
                                        <p:cTn id="2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30" dur="5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4">
                                            <p:txEl>
                                              <p:pRg st="3" end="3"/>
                                            </p:txEl>
                                          </p:spTgt>
                                        </p:tgtEl>
                                        <p:attrNameLst>
                                          <p:attrName>style.visibility</p:attrName>
                                        </p:attrNameLst>
                                      </p:cBhvr>
                                      <p:to>
                                        <p:strVal val="visible"/>
                                      </p:to>
                                    </p:set>
                                    <p:animEffect transition="in" filter="fade">
                                      <p:cBhvr>
                                        <p:cTn id="35" dur="500"/>
                                        <p:tgtEl>
                                          <p:spTgt spid="4">
                                            <p:txEl>
                                              <p:pRg st="3" end="3"/>
                                            </p:txEl>
                                          </p:spTgt>
                                        </p:tgtEl>
                                      </p:cBhvr>
                                    </p:animEffect>
                                    <p:anim calcmode="lin" valueType="num">
                                      <p:cBhvr>
                                        <p:cTn id="36"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p:cTn id="37" dur="500" fill="hold"/>
                                        <p:tgtEl>
                                          <p:spTgt spid="4">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5" y="908720"/>
            <a:ext cx="4320480" cy="830997"/>
          </a:xfrm>
          <a:prstGeom prst="rect">
            <a:avLst/>
          </a:prstGeom>
          <a:noFill/>
        </p:spPr>
        <p:txBody>
          <a:bodyPr wrap="square" rtlCol="0">
            <a:spAutoFit/>
          </a:bodyPr>
          <a:lstStyle/>
          <a:p>
            <a:r>
              <a:rPr lang="en-US" sz="4800" dirty="0">
                <a:solidFill>
                  <a:srgbClr val="F3901D"/>
                </a:solidFill>
                <a:latin typeface="Bebas Neue" pitchFamily="34" charset="0"/>
              </a:rPr>
              <a:t>What is </a:t>
            </a:r>
            <a:r>
              <a:rPr lang="en-US" sz="4800" dirty="0" err="1">
                <a:solidFill>
                  <a:srgbClr val="F3901D"/>
                </a:solidFill>
                <a:latin typeface="Bebas Neue" pitchFamily="34" charset="0"/>
              </a:rPr>
              <a:t>Git</a:t>
            </a:r>
            <a:r>
              <a:rPr lang="en-US" sz="4800" dirty="0">
                <a:solidFill>
                  <a:srgbClr val="F3901D"/>
                </a:solidFill>
                <a:latin typeface="Bebas Neue" pitchFamily="34" charset="0"/>
              </a:rPr>
              <a:t>?</a:t>
            </a:r>
          </a:p>
        </p:txBody>
      </p:sp>
      <p:sp>
        <p:nvSpPr>
          <p:cNvPr id="12" name="TextBox 11"/>
          <p:cNvSpPr txBox="1"/>
          <p:nvPr/>
        </p:nvSpPr>
        <p:spPr>
          <a:xfrm>
            <a:off x="323528" y="1556792"/>
            <a:ext cx="3960440" cy="523220"/>
          </a:xfrm>
          <a:prstGeom prst="rect">
            <a:avLst/>
          </a:prstGeom>
          <a:noFill/>
        </p:spPr>
        <p:txBody>
          <a:bodyPr wrap="square" rtlCol="0">
            <a:spAutoFit/>
          </a:bodyPr>
          <a:lstStyle/>
          <a:p>
            <a:r>
              <a:rPr lang="en-US" sz="2800" dirty="0">
                <a:solidFill>
                  <a:schemeClr val="tx1">
                    <a:lumMod val="65000"/>
                    <a:lumOff val="35000"/>
                  </a:schemeClr>
                </a:solidFill>
                <a:latin typeface="Bebas Neue" pitchFamily="34" charset="0"/>
                <a:ea typeface="Raleway" pitchFamily="2" charset="0"/>
              </a:rPr>
              <a:t>And why does it exist?</a:t>
            </a:r>
          </a:p>
        </p:txBody>
      </p:sp>
      <p:sp>
        <p:nvSpPr>
          <p:cNvPr id="2" name="Slide Number Placeholder 1"/>
          <p:cNvSpPr>
            <a:spLocks noGrp="1"/>
          </p:cNvSpPr>
          <p:nvPr>
            <p:ph type="sldNum" sz="quarter" idx="12"/>
          </p:nvPr>
        </p:nvSpPr>
        <p:spPr/>
        <p:txBody>
          <a:bodyPr/>
          <a:lstStyle/>
          <a:p>
            <a:fld id="{EA3C26B9-3D3F-4A24-BC23-BC70DDDBE78D}" type="slidenum">
              <a:rPr lang="en-US" smtClean="0"/>
              <a:pPr/>
              <a:t>3</a:t>
            </a:fld>
            <a:endParaRPr lang="en-US"/>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71147" y="1484784"/>
            <a:ext cx="4114180" cy="4114180"/>
          </a:xfrm>
          <a:prstGeom prst="rect">
            <a:avLst/>
          </a:prstGeom>
        </p:spPr>
      </p:pic>
      <p:sp>
        <p:nvSpPr>
          <p:cNvPr id="8" name="TextBox 7"/>
          <p:cNvSpPr txBox="1"/>
          <p:nvPr/>
        </p:nvSpPr>
        <p:spPr>
          <a:xfrm>
            <a:off x="251659" y="2276872"/>
            <a:ext cx="4284476" cy="2677656"/>
          </a:xfrm>
          <a:prstGeom prst="rect">
            <a:avLst/>
          </a:prstGeom>
          <a:noFill/>
        </p:spPr>
        <p:txBody>
          <a:bodyPr wrap="square" numCol="1" rtlCol="0">
            <a:spAutoFit/>
          </a:bodyPr>
          <a:lstStyle/>
          <a:p>
            <a:pPr marL="285750" indent="-285750">
              <a:lnSpc>
                <a:spcPct val="150000"/>
              </a:lnSpc>
              <a:buClr>
                <a:srgbClr val="00AEDB"/>
              </a:buClr>
              <a:buBlip>
                <a:blip r:embed="rId3"/>
              </a:buBlip>
            </a:pPr>
            <a:r>
              <a:rPr lang="en-US" sz="1400" dirty="0">
                <a:solidFill>
                  <a:schemeClr val="tx1">
                    <a:lumMod val="50000"/>
                    <a:lumOff val="50000"/>
                  </a:schemeClr>
                </a:solidFill>
                <a:latin typeface="Lato-Light" pitchFamily="34" charset="0"/>
                <a:ea typeface="Raleway" pitchFamily="2" charset="0"/>
              </a:rPr>
              <a:t>Created in 2005 by Linus Torvalds</a:t>
            </a:r>
          </a:p>
          <a:p>
            <a:pPr marL="285750" indent="-285750">
              <a:lnSpc>
                <a:spcPct val="150000"/>
              </a:lnSpc>
              <a:buClr>
                <a:srgbClr val="00AEDB"/>
              </a:buClr>
              <a:buBlip>
                <a:blip r:embed="rId3"/>
              </a:buBlip>
            </a:pPr>
            <a:r>
              <a:rPr lang="en-US" sz="1400" dirty="0">
                <a:solidFill>
                  <a:schemeClr val="tx1">
                    <a:lumMod val="50000"/>
                    <a:lumOff val="50000"/>
                  </a:schemeClr>
                </a:solidFill>
                <a:latin typeface="Lato-Light" pitchFamily="34" charset="0"/>
                <a:ea typeface="Raleway" pitchFamily="2" charset="0"/>
              </a:rPr>
              <a:t>Linux team was using a proprietary DVCS, </a:t>
            </a:r>
            <a:r>
              <a:rPr lang="en-US" sz="1400" dirty="0" err="1">
                <a:solidFill>
                  <a:schemeClr val="tx1">
                    <a:lumMod val="50000"/>
                    <a:lumOff val="50000"/>
                  </a:schemeClr>
                </a:solidFill>
                <a:latin typeface="Lato-Light" pitchFamily="34" charset="0"/>
                <a:ea typeface="Raleway" pitchFamily="2" charset="0"/>
              </a:rPr>
              <a:t>Bitkeeper</a:t>
            </a:r>
            <a:r>
              <a:rPr lang="en-US" sz="1400" dirty="0">
                <a:solidFill>
                  <a:schemeClr val="tx1">
                    <a:lumMod val="50000"/>
                    <a:lumOff val="50000"/>
                  </a:schemeClr>
                </a:solidFill>
                <a:latin typeface="Lato-Light" pitchFamily="34" charset="0"/>
                <a:ea typeface="Raleway" pitchFamily="2" charset="0"/>
              </a:rPr>
              <a:t>, which revoked it’s license to Linux </a:t>
            </a:r>
            <a:r>
              <a:rPr lang="en-US" sz="1400" dirty="0" err="1">
                <a:solidFill>
                  <a:schemeClr val="tx1">
                    <a:lumMod val="50000"/>
                    <a:lumOff val="50000"/>
                  </a:schemeClr>
                </a:solidFill>
                <a:latin typeface="Lato-Light" pitchFamily="34" charset="0"/>
                <a:ea typeface="Raleway" pitchFamily="2" charset="0"/>
              </a:rPr>
              <a:t>devs</a:t>
            </a:r>
            <a:r>
              <a:rPr lang="en-US" sz="1400" dirty="0">
                <a:solidFill>
                  <a:schemeClr val="tx1">
                    <a:lumMod val="50000"/>
                    <a:lumOff val="50000"/>
                  </a:schemeClr>
                </a:solidFill>
                <a:latin typeface="Lato-Light" pitchFamily="34" charset="0"/>
                <a:ea typeface="Raleway" pitchFamily="2" charset="0"/>
              </a:rPr>
              <a:t> because someone reverse engineered the source code.</a:t>
            </a:r>
          </a:p>
          <a:p>
            <a:pPr marL="285750" indent="-285750">
              <a:lnSpc>
                <a:spcPct val="150000"/>
              </a:lnSpc>
              <a:buClr>
                <a:srgbClr val="00AEDB"/>
              </a:buClr>
              <a:buBlip>
                <a:blip r:embed="rId3"/>
              </a:buBlip>
            </a:pP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is the most famous DVCS, but definitely not the only one (Mercurial was invented at exactly the same time).</a:t>
            </a:r>
          </a:p>
        </p:txBody>
      </p:sp>
    </p:spTree>
    <p:extLst>
      <p:ext uri="{BB962C8B-B14F-4D97-AF65-F5344CB8AC3E}">
        <p14:creationId xmlns:p14="http://schemas.microsoft.com/office/powerpoint/2010/main" val="60967106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anim calcmode="lin" valueType="num">
                                      <p:cBhvr additive="base">
                                        <p:cTn id="13"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anim calcmode="lin" valueType="num">
                                      <p:cBhvr additive="base">
                                        <p:cTn id="19"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anim calcmode="lin" valueType="num">
                                      <p:cBhvr additive="base">
                                        <p:cTn id="25"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8"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5" y="908720"/>
            <a:ext cx="4320480" cy="830997"/>
          </a:xfrm>
          <a:prstGeom prst="rect">
            <a:avLst/>
          </a:prstGeom>
          <a:noFill/>
        </p:spPr>
        <p:txBody>
          <a:bodyPr wrap="square" rtlCol="0">
            <a:spAutoFit/>
          </a:bodyPr>
          <a:lstStyle/>
          <a:p>
            <a:r>
              <a:rPr lang="en-US" sz="4800" dirty="0">
                <a:solidFill>
                  <a:srgbClr val="F3901D"/>
                </a:solidFill>
                <a:latin typeface="Bebas Neue" pitchFamily="34" charset="0"/>
              </a:rPr>
              <a:t>Decentralized!</a:t>
            </a:r>
          </a:p>
        </p:txBody>
      </p:sp>
      <p:sp>
        <p:nvSpPr>
          <p:cNvPr id="12" name="TextBox 11"/>
          <p:cNvSpPr txBox="1"/>
          <p:nvPr/>
        </p:nvSpPr>
        <p:spPr>
          <a:xfrm>
            <a:off x="323528" y="1556792"/>
            <a:ext cx="3456384" cy="523220"/>
          </a:xfrm>
          <a:prstGeom prst="rect">
            <a:avLst/>
          </a:prstGeom>
          <a:noFill/>
        </p:spPr>
        <p:txBody>
          <a:bodyPr wrap="square" rtlCol="0">
            <a:spAutoFit/>
          </a:bodyPr>
          <a:lstStyle/>
          <a:p>
            <a:r>
              <a:rPr lang="en-US" sz="2800" dirty="0">
                <a:solidFill>
                  <a:schemeClr val="tx1">
                    <a:lumMod val="65000"/>
                    <a:lumOff val="35000"/>
                  </a:schemeClr>
                </a:solidFill>
                <a:latin typeface="Bebas Neue" pitchFamily="34" charset="0"/>
                <a:ea typeface="Raleway" pitchFamily="2" charset="0"/>
              </a:rPr>
              <a:t>Take the Red Pill…</a:t>
            </a:r>
          </a:p>
        </p:txBody>
      </p:sp>
      <p:sp>
        <p:nvSpPr>
          <p:cNvPr id="2" name="Slide Number Placeholder 1"/>
          <p:cNvSpPr>
            <a:spLocks noGrp="1"/>
          </p:cNvSpPr>
          <p:nvPr>
            <p:ph type="sldNum" sz="quarter" idx="12"/>
          </p:nvPr>
        </p:nvSpPr>
        <p:spPr/>
        <p:txBody>
          <a:bodyPr/>
          <a:lstStyle/>
          <a:p>
            <a:fld id="{EA3C26B9-3D3F-4A24-BC23-BC70DDDBE78D}" type="slidenum">
              <a:rPr lang="en-US" smtClean="0"/>
              <a:pPr/>
              <a:t>4</a:t>
            </a:fld>
            <a:endParaRPr lang="en-US"/>
          </a:p>
        </p:txBody>
      </p:sp>
      <p:pic>
        <p:nvPicPr>
          <p:cNvPr id="1026" name="Picture 2" descr="Neo chooses the red pill in the Matrix"/>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88024" y="1052736"/>
            <a:ext cx="4210038" cy="2625427"/>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p:cNvSpPr txBox="1"/>
          <p:nvPr/>
        </p:nvSpPr>
        <p:spPr>
          <a:xfrm>
            <a:off x="251659" y="2276872"/>
            <a:ext cx="4354796" cy="1061829"/>
          </a:xfrm>
          <a:prstGeom prst="rect">
            <a:avLst/>
          </a:prstGeom>
          <a:noFill/>
        </p:spPr>
        <p:txBody>
          <a:bodyPr wrap="square" numCol="1" rtlCol="0">
            <a:spAutoFit/>
          </a:bodyPr>
          <a:lstStyle/>
          <a:p>
            <a:pPr>
              <a:lnSpc>
                <a:spcPct val="150000"/>
              </a:lnSpc>
              <a:buClr>
                <a:srgbClr val="00AEDB"/>
              </a:buClr>
            </a:pPr>
            <a:r>
              <a:rPr lang="en-US" sz="1400" dirty="0">
                <a:solidFill>
                  <a:schemeClr val="tx1">
                    <a:lumMod val="50000"/>
                    <a:lumOff val="50000"/>
                  </a:schemeClr>
                </a:solidFill>
                <a:latin typeface="Lato-Light" pitchFamily="34" charset="0"/>
                <a:ea typeface="Raleway" pitchFamily="2" charset="0"/>
              </a:rPr>
              <a:t>You can use </a:t>
            </a: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like any other source control system, but until you really understand the distributed source control concept it’s just a harder to use subversion…</a:t>
            </a:r>
          </a:p>
        </p:txBody>
      </p:sp>
      <p:sp>
        <p:nvSpPr>
          <p:cNvPr id="15" name="TextBox 14"/>
          <p:cNvSpPr txBox="1"/>
          <p:nvPr/>
        </p:nvSpPr>
        <p:spPr>
          <a:xfrm>
            <a:off x="323528" y="3875023"/>
            <a:ext cx="8655618" cy="1384995"/>
          </a:xfrm>
          <a:prstGeom prst="rect">
            <a:avLst/>
          </a:prstGeom>
          <a:noFill/>
        </p:spPr>
        <p:txBody>
          <a:bodyPr wrap="square" numCol="1" rtlCol="0">
            <a:spAutoFit/>
          </a:bodyPr>
          <a:lstStyle/>
          <a:p>
            <a:pPr marL="285750" indent="-285750">
              <a:lnSpc>
                <a:spcPct val="150000"/>
              </a:lnSpc>
              <a:buClr>
                <a:srgbClr val="00AEDB"/>
              </a:buClr>
              <a:buBlip>
                <a:blip r:embed="rId3"/>
              </a:buBlip>
            </a:pPr>
            <a:r>
              <a:rPr lang="en-US" sz="1400" dirty="0">
                <a:solidFill>
                  <a:schemeClr val="tx1">
                    <a:lumMod val="50000"/>
                    <a:lumOff val="50000"/>
                  </a:schemeClr>
                </a:solidFill>
                <a:latin typeface="Lato-Light" pitchFamily="34" charset="0"/>
                <a:ea typeface="Raleway" pitchFamily="2" charset="0"/>
              </a:rPr>
              <a:t>When you clone a </a:t>
            </a: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repo, you’re pulling down the ENTIRE source code repository, not just the current branch you’re working on.</a:t>
            </a:r>
          </a:p>
          <a:p>
            <a:pPr marL="285750" indent="-285750">
              <a:lnSpc>
                <a:spcPct val="150000"/>
              </a:lnSpc>
              <a:buClr>
                <a:srgbClr val="00AEDB"/>
              </a:buClr>
              <a:buBlip>
                <a:blip r:embed="rId3"/>
              </a:buBlip>
            </a:pPr>
            <a:r>
              <a:rPr lang="en-US" sz="1400" dirty="0">
                <a:solidFill>
                  <a:schemeClr val="tx1">
                    <a:lumMod val="50000"/>
                    <a:lumOff val="50000"/>
                  </a:schemeClr>
                </a:solidFill>
                <a:latin typeface="Lato-Light" pitchFamily="34" charset="0"/>
                <a:ea typeface="Raleway" pitchFamily="2" charset="0"/>
              </a:rPr>
              <a:t>All </a:t>
            </a: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functionality is available locally with no network access.</a:t>
            </a:r>
          </a:p>
          <a:p>
            <a:pPr marL="285750" indent="-285750">
              <a:lnSpc>
                <a:spcPct val="150000"/>
              </a:lnSpc>
              <a:buClr>
                <a:srgbClr val="00AEDB"/>
              </a:buClr>
              <a:buBlip>
                <a:blip r:embed="rId3"/>
              </a:buBlip>
            </a:pPr>
            <a:r>
              <a:rPr lang="en-US" sz="1400" dirty="0">
                <a:solidFill>
                  <a:schemeClr val="tx1">
                    <a:lumMod val="50000"/>
                    <a:lumOff val="50000"/>
                  </a:schemeClr>
                </a:solidFill>
                <a:latin typeface="Lato-Light" pitchFamily="34" charset="0"/>
                <a:ea typeface="Raleway" pitchFamily="2" charset="0"/>
              </a:rPr>
              <a:t>Local commits are not necessarily final, clean up your work!</a:t>
            </a:r>
          </a:p>
        </p:txBody>
      </p:sp>
    </p:spTree>
    <p:extLst>
      <p:ext uri="{BB962C8B-B14F-4D97-AF65-F5344CB8AC3E}">
        <p14:creationId xmlns:p14="http://schemas.microsoft.com/office/powerpoint/2010/main" val="30217406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0">
                                            <p:txEl>
                                              <p:pRg st="0" end="0"/>
                                            </p:txEl>
                                          </p:spTgt>
                                        </p:tgtEl>
                                        <p:attrNameLst>
                                          <p:attrName>style.visibility</p:attrName>
                                        </p:attrNameLst>
                                      </p:cBhvr>
                                      <p:to>
                                        <p:strVal val="visible"/>
                                      </p:to>
                                    </p:set>
                                    <p:anim calcmode="lin" valueType="num">
                                      <p:cBhvr additive="base">
                                        <p:cTn id="13"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5">
                                            <p:txEl>
                                              <p:pRg st="0" end="0"/>
                                            </p:txEl>
                                          </p:spTgt>
                                        </p:tgtEl>
                                        <p:attrNameLst>
                                          <p:attrName>style.visibility</p:attrName>
                                        </p:attrNameLst>
                                      </p:cBhvr>
                                      <p:to>
                                        <p:strVal val="visible"/>
                                      </p:to>
                                    </p:set>
                                    <p:anim calcmode="lin" valueType="num">
                                      <p:cBhvr additive="base">
                                        <p:cTn id="19"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5">
                                            <p:txEl>
                                              <p:pRg st="1" end="1"/>
                                            </p:txEl>
                                          </p:spTgt>
                                        </p:tgtEl>
                                        <p:attrNameLst>
                                          <p:attrName>style.visibility</p:attrName>
                                        </p:attrNameLst>
                                      </p:cBhvr>
                                      <p:to>
                                        <p:strVal val="visible"/>
                                      </p:to>
                                    </p:set>
                                    <p:anim calcmode="lin" valueType="num">
                                      <p:cBhvr additive="base">
                                        <p:cTn id="25" dur="500" fill="hold"/>
                                        <p:tgtEl>
                                          <p:spTgt spid="15">
                                            <p:txEl>
                                              <p:pRg st="1" end="1"/>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1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5">
                                            <p:txEl>
                                              <p:pRg st="2" end="2"/>
                                            </p:txEl>
                                          </p:spTgt>
                                        </p:tgtEl>
                                        <p:attrNameLst>
                                          <p:attrName>style.visibility</p:attrName>
                                        </p:attrNameLst>
                                      </p:cBhvr>
                                      <p:to>
                                        <p:strVal val="visible"/>
                                      </p:to>
                                    </p:set>
                                    <p:anim calcmode="lin" valueType="num">
                                      <p:cBhvr additive="base">
                                        <p:cTn id="31" dur="500" fill="hold"/>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5">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0" grpId="0" uiExpand="1" build="p"/>
      <p:bldP spid="1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4" y="908720"/>
            <a:ext cx="8174458" cy="830997"/>
          </a:xfrm>
          <a:prstGeom prst="rect">
            <a:avLst/>
          </a:prstGeom>
          <a:noFill/>
        </p:spPr>
        <p:txBody>
          <a:bodyPr wrap="square" rtlCol="0">
            <a:spAutoFit/>
          </a:bodyPr>
          <a:lstStyle/>
          <a:p>
            <a:r>
              <a:rPr lang="en-US" sz="4800" dirty="0">
                <a:solidFill>
                  <a:srgbClr val="F3901D"/>
                </a:solidFill>
                <a:latin typeface="Bebas Neue" pitchFamily="34" charset="0"/>
              </a:rPr>
              <a:t>Master or Origin/Master?</a:t>
            </a:r>
          </a:p>
        </p:txBody>
      </p:sp>
      <p:sp>
        <p:nvSpPr>
          <p:cNvPr id="2" name="Slide Number Placeholder 1"/>
          <p:cNvSpPr>
            <a:spLocks noGrp="1"/>
          </p:cNvSpPr>
          <p:nvPr>
            <p:ph type="sldNum" sz="quarter" idx="12"/>
          </p:nvPr>
        </p:nvSpPr>
        <p:spPr/>
        <p:txBody>
          <a:bodyPr/>
          <a:lstStyle/>
          <a:p>
            <a:fld id="{EA3C26B9-3D3F-4A24-BC23-BC70DDDBE78D}" type="slidenum">
              <a:rPr lang="en-US" smtClean="0"/>
              <a:pPr/>
              <a:t>5</a:t>
            </a:fld>
            <a:endParaRPr lang="en-US"/>
          </a:p>
        </p:txBody>
      </p:sp>
      <p:sp>
        <p:nvSpPr>
          <p:cNvPr id="6" name="TextBox 5"/>
          <p:cNvSpPr txBox="1"/>
          <p:nvPr/>
        </p:nvSpPr>
        <p:spPr>
          <a:xfrm>
            <a:off x="285974" y="1739717"/>
            <a:ext cx="8655618" cy="3647152"/>
          </a:xfrm>
          <a:prstGeom prst="rect">
            <a:avLst/>
          </a:prstGeom>
          <a:noFill/>
        </p:spPr>
        <p:txBody>
          <a:bodyPr wrap="square" numCol="1" rtlCol="0">
            <a:spAutoFit/>
          </a:bodyPr>
          <a:lstStyle/>
          <a:p>
            <a:pPr>
              <a:lnSpc>
                <a:spcPct val="150000"/>
              </a:lnSpc>
              <a:buClr>
                <a:srgbClr val="00AEDB"/>
              </a:buClr>
            </a:pPr>
            <a:r>
              <a:rPr lang="en-US" sz="1400" dirty="0">
                <a:solidFill>
                  <a:schemeClr val="tx1">
                    <a:lumMod val="50000"/>
                    <a:lumOff val="50000"/>
                  </a:schemeClr>
                </a:solidFill>
                <a:latin typeface="Lato-Light" pitchFamily="34" charset="0"/>
                <a:ea typeface="Raleway" pitchFamily="2" charset="0"/>
              </a:rPr>
              <a:t>There aren’t centralized repository servers in the DVCS model, but you still need somewhere to send your code to collaborate with others and save it in case you get hit by a bus.  This is where “remotes” come in.</a:t>
            </a:r>
            <a:endParaRPr lang="en-US" sz="1400" dirty="0">
              <a:solidFill>
                <a:schemeClr val="tx1">
                  <a:lumMod val="50000"/>
                  <a:lumOff val="50000"/>
                </a:schemeClr>
              </a:solidFill>
              <a:latin typeface="Lato-Light" pitchFamily="34" charset="0"/>
              <a:ea typeface="Raleway" pitchFamily="2" charset="0"/>
              <a:sym typeface="Wingdings" panose="05000000000000000000" pitchFamily="2" charset="2"/>
            </a:endParaRPr>
          </a:p>
          <a:p>
            <a:pPr>
              <a:lnSpc>
                <a:spcPct val="150000"/>
              </a:lnSpc>
              <a:buClr>
                <a:srgbClr val="00AEDB"/>
              </a:buClr>
            </a:pPr>
            <a:endParaRPr lang="en-US" sz="1400" dirty="0">
              <a:solidFill>
                <a:schemeClr val="tx1">
                  <a:lumMod val="50000"/>
                  <a:lumOff val="50000"/>
                </a:schemeClr>
              </a:solidFill>
              <a:latin typeface="Lato-Light" pitchFamily="34" charset="0"/>
              <a:ea typeface="Raleway" pitchFamily="2" charset="0"/>
              <a:sym typeface="Wingdings" panose="05000000000000000000" pitchFamily="2" charset="2"/>
            </a:endParaRPr>
          </a:p>
          <a:p>
            <a:pPr marL="285750" indent="-285750">
              <a:lnSpc>
                <a:spcPct val="150000"/>
              </a:lnSpc>
              <a:buClr>
                <a:srgbClr val="00AEDB"/>
              </a:buClr>
              <a:buBlip>
                <a:blip r:embed="rId2"/>
              </a:buBlip>
            </a:pP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By default, you’ll have a </a:t>
            </a:r>
            <a:r>
              <a:rPr lang="en-US" sz="1400" b="1" dirty="0">
                <a:solidFill>
                  <a:schemeClr val="tx1">
                    <a:lumMod val="50000"/>
                    <a:lumOff val="50000"/>
                  </a:schemeClr>
                </a:solidFill>
                <a:latin typeface="Lato-Light" pitchFamily="34" charset="0"/>
                <a:ea typeface="Raleway" pitchFamily="2" charset="0"/>
                <a:sym typeface="Wingdings" panose="05000000000000000000" pitchFamily="2" charset="2"/>
              </a:rPr>
              <a:t>local</a:t>
            </a: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 “master” branch, which </a:t>
            </a:r>
            <a:r>
              <a:rPr lang="en-US" sz="1400" b="1" dirty="0">
                <a:solidFill>
                  <a:schemeClr val="tx1">
                    <a:lumMod val="50000"/>
                    <a:lumOff val="50000"/>
                  </a:schemeClr>
                </a:solidFill>
                <a:latin typeface="Lato-Light" pitchFamily="34" charset="0"/>
                <a:ea typeface="Raleway" pitchFamily="2" charset="0"/>
                <a:sym typeface="Wingdings" panose="05000000000000000000" pitchFamily="2" charset="2"/>
              </a:rPr>
              <a:t>tracks</a:t>
            </a: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 the “origin/master” branch.</a:t>
            </a:r>
          </a:p>
          <a:p>
            <a:pPr marL="285750" indent="-285750">
              <a:lnSpc>
                <a:spcPct val="150000"/>
              </a:lnSpc>
              <a:buClr>
                <a:srgbClr val="00AEDB"/>
              </a:buClr>
              <a:buBlip>
                <a:blip r:embed="rId2"/>
              </a:buBlip>
            </a:pP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You can </a:t>
            </a:r>
            <a:r>
              <a:rPr lang="en-US" sz="1400" b="1" dirty="0">
                <a:solidFill>
                  <a:schemeClr val="tx1">
                    <a:lumMod val="50000"/>
                    <a:lumOff val="50000"/>
                  </a:schemeClr>
                </a:solidFill>
                <a:latin typeface="Lato-Light" pitchFamily="34" charset="0"/>
                <a:ea typeface="Raleway" pitchFamily="2" charset="0"/>
                <a:sym typeface="Wingdings" panose="05000000000000000000" pitchFamily="2" charset="2"/>
              </a:rPr>
              <a:t>fetch</a:t>
            </a: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 and update your tracking branches, and then </a:t>
            </a:r>
            <a:r>
              <a:rPr lang="en-US" sz="1400" b="1" dirty="0">
                <a:solidFill>
                  <a:schemeClr val="tx1">
                    <a:lumMod val="50000"/>
                    <a:lumOff val="50000"/>
                  </a:schemeClr>
                </a:solidFill>
                <a:latin typeface="Lato-Light" pitchFamily="34" charset="0"/>
                <a:ea typeface="Raleway" pitchFamily="2" charset="0"/>
                <a:sym typeface="Wingdings" panose="05000000000000000000" pitchFamily="2" charset="2"/>
              </a:rPr>
              <a:t>merge</a:t>
            </a: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 or </a:t>
            </a:r>
            <a:r>
              <a:rPr lang="en-US" sz="1400" b="1" dirty="0">
                <a:solidFill>
                  <a:schemeClr val="tx1">
                    <a:lumMod val="50000"/>
                    <a:lumOff val="50000"/>
                  </a:schemeClr>
                </a:solidFill>
                <a:latin typeface="Lato-Light" pitchFamily="34" charset="0"/>
                <a:ea typeface="Raleway" pitchFamily="2" charset="0"/>
                <a:sym typeface="Wingdings" panose="05000000000000000000" pitchFamily="2" charset="2"/>
              </a:rPr>
              <a:t>rebase</a:t>
            </a: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 to update your local branch to get up to date with changes others have made.</a:t>
            </a:r>
          </a:p>
          <a:p>
            <a:pPr marL="285750" indent="-285750">
              <a:lnSpc>
                <a:spcPct val="150000"/>
              </a:lnSpc>
              <a:buClr>
                <a:srgbClr val="00AEDB"/>
              </a:buClr>
              <a:buBlip>
                <a:blip r:embed="rId2"/>
              </a:buBlip>
            </a:pP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A </a:t>
            </a:r>
            <a:r>
              <a:rPr lang="en-US" sz="1400" b="1" dirty="0">
                <a:solidFill>
                  <a:schemeClr val="tx1">
                    <a:lumMod val="50000"/>
                    <a:lumOff val="50000"/>
                  </a:schemeClr>
                </a:solidFill>
                <a:latin typeface="Lato-Light" pitchFamily="34" charset="0"/>
                <a:ea typeface="Raleway" pitchFamily="2" charset="0"/>
                <a:sym typeface="Wingdings" panose="05000000000000000000" pitchFamily="2" charset="2"/>
              </a:rPr>
              <a:t>pull</a:t>
            </a: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 will combine the fetch and merge into one step for convenience, but despite the convenience you may not always want to pull (which we’ll get to later)</a:t>
            </a:r>
          </a:p>
          <a:p>
            <a:pPr marL="285750" indent="-285750">
              <a:lnSpc>
                <a:spcPct val="150000"/>
              </a:lnSpc>
              <a:buClr>
                <a:srgbClr val="00AEDB"/>
              </a:buClr>
              <a:buBlip>
                <a:blip r:embed="rId2"/>
              </a:buBlip>
            </a:pP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When you have changes you want to send to others, you </a:t>
            </a:r>
            <a:r>
              <a:rPr lang="en-US" sz="1400" b="1" dirty="0">
                <a:solidFill>
                  <a:schemeClr val="tx1">
                    <a:lumMod val="50000"/>
                    <a:lumOff val="50000"/>
                  </a:schemeClr>
                </a:solidFill>
                <a:latin typeface="Lato-Light" pitchFamily="34" charset="0"/>
                <a:ea typeface="Raleway" pitchFamily="2" charset="0"/>
                <a:sym typeface="Wingdings" panose="05000000000000000000" pitchFamily="2" charset="2"/>
              </a:rPr>
              <a:t>push</a:t>
            </a: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 them back to the origin remote!</a:t>
            </a:r>
          </a:p>
          <a:p>
            <a:pPr marL="285750" indent="-285750">
              <a:lnSpc>
                <a:spcPct val="150000"/>
              </a:lnSpc>
              <a:buClr>
                <a:srgbClr val="00AEDB"/>
              </a:buClr>
              <a:buBlip>
                <a:blip r:embed="rId2"/>
              </a:buBlip>
            </a:pPr>
            <a:r>
              <a:rPr lang="en-US" sz="1400" dirty="0">
                <a:solidFill>
                  <a:schemeClr val="tx1">
                    <a:lumMod val="50000"/>
                    <a:lumOff val="50000"/>
                  </a:schemeClr>
                </a:solidFill>
                <a:latin typeface="Lato-Light" pitchFamily="34" charset="0"/>
                <a:ea typeface="Raleway" pitchFamily="2" charset="0"/>
                <a:sym typeface="Wingdings" panose="05000000000000000000" pitchFamily="2" charset="2"/>
              </a:rPr>
              <a:t>You can have as many remotes as you want – this is really helpful for collaboration with open source projects.</a:t>
            </a:r>
            <a:endParaRPr lang="en-US" sz="1400" dirty="0">
              <a:solidFill>
                <a:schemeClr val="tx1">
                  <a:lumMod val="50000"/>
                  <a:lumOff val="50000"/>
                </a:schemeClr>
              </a:solidFill>
              <a:latin typeface="Lato-Light" pitchFamily="34" charset="0"/>
              <a:ea typeface="Raleway" pitchFamily="2" charset="0"/>
            </a:endParaRPr>
          </a:p>
        </p:txBody>
      </p:sp>
    </p:spTree>
    <p:extLst>
      <p:ext uri="{BB962C8B-B14F-4D97-AF65-F5344CB8AC3E}">
        <p14:creationId xmlns:p14="http://schemas.microsoft.com/office/powerpoint/2010/main" val="21302549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 calcmode="lin" valueType="num">
                                      <p:cBhvr additive="base">
                                        <p:cTn id="13"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 calcmode="lin" valueType="num">
                                      <p:cBhvr additive="base">
                                        <p:cTn id="19"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 calcmode="lin" valueType="num">
                                      <p:cBhvr additive="base">
                                        <p:cTn id="25"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6">
                                            <p:txEl>
                                              <p:pRg st="5" end="5"/>
                                            </p:txEl>
                                          </p:spTgt>
                                        </p:tgtEl>
                                        <p:attrNameLst>
                                          <p:attrName>style.visibility</p:attrName>
                                        </p:attrNameLst>
                                      </p:cBhvr>
                                      <p:to>
                                        <p:strVal val="visible"/>
                                      </p:to>
                                    </p:set>
                                    <p:anim calcmode="lin" valueType="num">
                                      <p:cBhvr additive="base">
                                        <p:cTn id="31"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 calcmode="lin" valueType="num">
                                      <p:cBhvr additive="base">
                                        <p:cTn id="37"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4" y="908720"/>
            <a:ext cx="6518273" cy="830997"/>
          </a:xfrm>
          <a:prstGeom prst="rect">
            <a:avLst/>
          </a:prstGeom>
          <a:noFill/>
        </p:spPr>
        <p:txBody>
          <a:bodyPr wrap="square" rtlCol="0">
            <a:spAutoFit/>
          </a:bodyPr>
          <a:lstStyle/>
          <a:p>
            <a:r>
              <a:rPr lang="en-US" sz="4800" dirty="0">
                <a:solidFill>
                  <a:srgbClr val="F3901D"/>
                </a:solidFill>
                <a:latin typeface="Bebas Neue" pitchFamily="34" charset="0"/>
              </a:rPr>
              <a:t>Lightweight Branching</a:t>
            </a:r>
          </a:p>
        </p:txBody>
      </p:sp>
      <p:sp>
        <p:nvSpPr>
          <p:cNvPr id="2" name="Slide Number Placeholder 1"/>
          <p:cNvSpPr>
            <a:spLocks noGrp="1"/>
          </p:cNvSpPr>
          <p:nvPr>
            <p:ph type="sldNum" sz="quarter" idx="12"/>
          </p:nvPr>
        </p:nvSpPr>
        <p:spPr/>
        <p:txBody>
          <a:bodyPr/>
          <a:lstStyle/>
          <a:p>
            <a:fld id="{EA3C26B9-3D3F-4A24-BC23-BC70DDDBE78D}" type="slidenum">
              <a:rPr lang="en-US" smtClean="0"/>
              <a:pPr/>
              <a:t>6</a:t>
            </a:fld>
            <a:endParaRPr lang="en-US"/>
          </a:p>
        </p:txBody>
      </p:sp>
      <p:sp>
        <p:nvSpPr>
          <p:cNvPr id="10" name="TextBox 9"/>
          <p:cNvSpPr txBox="1"/>
          <p:nvPr/>
        </p:nvSpPr>
        <p:spPr>
          <a:xfrm>
            <a:off x="285974" y="1772816"/>
            <a:ext cx="8678514" cy="415498"/>
          </a:xfrm>
          <a:prstGeom prst="rect">
            <a:avLst/>
          </a:prstGeom>
          <a:noFill/>
        </p:spPr>
        <p:txBody>
          <a:bodyPr wrap="square" numCol="1" rtlCol="0">
            <a:spAutoFit/>
          </a:bodyPr>
          <a:lstStyle/>
          <a:p>
            <a:pPr>
              <a:lnSpc>
                <a:spcPct val="150000"/>
              </a:lnSpc>
              <a:buClr>
                <a:srgbClr val="00AEDB"/>
              </a:buClr>
            </a:pPr>
            <a:r>
              <a:rPr lang="en-US" sz="1400" dirty="0">
                <a:solidFill>
                  <a:schemeClr val="tx1">
                    <a:lumMod val="50000"/>
                    <a:lumOff val="50000"/>
                  </a:schemeClr>
                </a:solidFill>
                <a:latin typeface="Lato-Light" pitchFamily="34" charset="0"/>
                <a:ea typeface="Raleway" pitchFamily="2" charset="0"/>
              </a:rPr>
              <a:t>Since the repository is remote in a traditional system, branching is a relatively expensive process.</a:t>
            </a:r>
          </a:p>
        </p:txBody>
      </p:sp>
      <p:sp>
        <p:nvSpPr>
          <p:cNvPr id="15" name="TextBox 14"/>
          <p:cNvSpPr txBox="1"/>
          <p:nvPr/>
        </p:nvSpPr>
        <p:spPr>
          <a:xfrm>
            <a:off x="285974" y="2492896"/>
            <a:ext cx="8655618" cy="2677656"/>
          </a:xfrm>
          <a:prstGeom prst="rect">
            <a:avLst/>
          </a:prstGeom>
          <a:noFill/>
        </p:spPr>
        <p:txBody>
          <a:bodyPr wrap="square" numCol="1" rtlCol="0">
            <a:spAutoFit/>
          </a:bodyPr>
          <a:lstStyle/>
          <a:p>
            <a:pPr marL="285750" indent="-285750">
              <a:lnSpc>
                <a:spcPct val="150000"/>
              </a:lnSpc>
              <a:buClr>
                <a:srgbClr val="00AEDB"/>
              </a:buClr>
              <a:buBlip>
                <a:blip r:embed="rId2"/>
              </a:buBlip>
            </a:pPr>
            <a:r>
              <a:rPr lang="en-US" sz="1400" dirty="0">
                <a:solidFill>
                  <a:schemeClr val="tx1">
                    <a:lumMod val="50000"/>
                    <a:lumOff val="50000"/>
                  </a:schemeClr>
                </a:solidFill>
                <a:latin typeface="Lato-Light" pitchFamily="34" charset="0"/>
                <a:ea typeface="Raleway" pitchFamily="2" charset="0"/>
              </a:rPr>
              <a:t>Traditional:</a:t>
            </a:r>
          </a:p>
          <a:p>
            <a:pPr marL="742950" lvl="1" indent="-285750">
              <a:lnSpc>
                <a:spcPct val="150000"/>
              </a:lnSpc>
              <a:buClr>
                <a:srgbClr val="00AEDB"/>
              </a:buClr>
              <a:buBlip>
                <a:blip r:embed="rId2"/>
              </a:buBlip>
            </a:pPr>
            <a:r>
              <a:rPr lang="en-US" sz="1400" dirty="0">
                <a:solidFill>
                  <a:schemeClr val="tx1">
                    <a:lumMod val="50000"/>
                    <a:lumOff val="50000"/>
                  </a:schemeClr>
                </a:solidFill>
                <a:latin typeface="Lato-Light" pitchFamily="34" charset="0"/>
                <a:ea typeface="Raleway" pitchFamily="2" charset="0"/>
              </a:rPr>
              <a:t>Since there’s no local repo, branch creation must be done remotely.</a:t>
            </a:r>
          </a:p>
          <a:p>
            <a:pPr marL="742950" lvl="1" indent="-285750">
              <a:lnSpc>
                <a:spcPct val="150000"/>
              </a:lnSpc>
              <a:buClr>
                <a:srgbClr val="00AEDB"/>
              </a:buClr>
              <a:buBlip>
                <a:blip r:embed="rId2"/>
              </a:buBlip>
            </a:pPr>
            <a:r>
              <a:rPr lang="en-US" sz="1400" dirty="0">
                <a:solidFill>
                  <a:schemeClr val="tx1">
                    <a:lumMod val="50000"/>
                    <a:lumOff val="50000"/>
                  </a:schemeClr>
                </a:solidFill>
                <a:latin typeface="Lato-Light" pitchFamily="34" charset="0"/>
                <a:ea typeface="Raleway" pitchFamily="2" charset="0"/>
              </a:rPr>
              <a:t>The only way the client can represent multiple branches is by parallel directories on the local filesystem.</a:t>
            </a:r>
          </a:p>
          <a:p>
            <a:pPr marL="285750" indent="-285750">
              <a:lnSpc>
                <a:spcPct val="150000"/>
              </a:lnSpc>
              <a:buClr>
                <a:srgbClr val="00AEDB"/>
              </a:buClr>
              <a:buBlip>
                <a:blip r:embed="rId2"/>
              </a:buBlip>
            </a:pP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/DVCS:</a:t>
            </a:r>
          </a:p>
          <a:p>
            <a:pPr marL="742950" lvl="1" indent="-285750">
              <a:lnSpc>
                <a:spcPct val="150000"/>
              </a:lnSpc>
              <a:buClr>
                <a:srgbClr val="00AEDB"/>
              </a:buClr>
              <a:buBlip>
                <a:blip r:embed="rId2"/>
              </a:buBlip>
            </a:pPr>
            <a:r>
              <a:rPr lang="en-US" sz="1400" dirty="0">
                <a:solidFill>
                  <a:schemeClr val="tx1">
                    <a:lumMod val="50000"/>
                    <a:lumOff val="50000"/>
                  </a:schemeClr>
                </a:solidFill>
                <a:latin typeface="Lato-Light" pitchFamily="34" charset="0"/>
                <a:ea typeface="Raleway" pitchFamily="2" charset="0"/>
              </a:rPr>
              <a:t>Branches are simply pointers to commits.</a:t>
            </a:r>
          </a:p>
          <a:p>
            <a:pPr marL="742950" lvl="1" indent="-285750">
              <a:lnSpc>
                <a:spcPct val="150000"/>
              </a:lnSpc>
              <a:buClr>
                <a:srgbClr val="00AEDB"/>
              </a:buClr>
              <a:buBlip>
                <a:blip r:embed="rId2"/>
              </a:buBlip>
            </a:pPr>
            <a:r>
              <a:rPr lang="en-US" sz="1400" dirty="0">
                <a:solidFill>
                  <a:schemeClr val="tx1">
                    <a:lumMod val="50000"/>
                    <a:lumOff val="50000"/>
                  </a:schemeClr>
                </a:solidFill>
                <a:latin typeface="Lato-Light" pitchFamily="34" charset="0"/>
                <a:ea typeface="Raleway" pitchFamily="2" charset="0"/>
              </a:rPr>
              <a:t>Instead of having multiple copies of the code base side by side to represent multiple branches, </a:t>
            </a:r>
            <a:r>
              <a:rPr lang="en-US" sz="1400" dirty="0" err="1">
                <a:solidFill>
                  <a:schemeClr val="tx1">
                    <a:lumMod val="50000"/>
                    <a:lumOff val="50000"/>
                  </a:schemeClr>
                </a:solidFill>
                <a:latin typeface="Lato-Light" pitchFamily="34" charset="0"/>
                <a:ea typeface="Raleway" pitchFamily="2" charset="0"/>
              </a:rPr>
              <a:t>git</a:t>
            </a:r>
            <a:r>
              <a:rPr lang="en-US" sz="1400" dirty="0">
                <a:solidFill>
                  <a:schemeClr val="tx1">
                    <a:lumMod val="50000"/>
                    <a:lumOff val="50000"/>
                  </a:schemeClr>
                </a:solidFill>
                <a:latin typeface="Lato-Light" pitchFamily="34" charset="0"/>
                <a:ea typeface="Raleway" pitchFamily="2" charset="0"/>
              </a:rPr>
              <a:t> physically rewrites your working directory to show whichever branch is active.</a:t>
            </a:r>
          </a:p>
        </p:txBody>
      </p:sp>
    </p:spTree>
    <p:extLst>
      <p:ext uri="{BB962C8B-B14F-4D97-AF65-F5344CB8AC3E}">
        <p14:creationId xmlns:p14="http://schemas.microsoft.com/office/powerpoint/2010/main" val="364130536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 calcmode="lin" valueType="num">
                                      <p:cBhvr additive="base">
                                        <p:cTn id="7"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5">
                                            <p:txEl>
                                              <p:pRg st="0" end="0"/>
                                            </p:txEl>
                                          </p:spTgt>
                                        </p:tgtEl>
                                        <p:attrNameLst>
                                          <p:attrName>style.visibility</p:attrName>
                                        </p:attrNameLst>
                                      </p:cBhvr>
                                      <p:to>
                                        <p:strVal val="visible"/>
                                      </p:to>
                                    </p:set>
                                    <p:anim calcmode="lin" valueType="num">
                                      <p:cBhvr additive="base">
                                        <p:cTn id="13"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5">
                                            <p:txEl>
                                              <p:pRg st="0" end="0"/>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5">
                                            <p:txEl>
                                              <p:pRg st="1" end="1"/>
                                            </p:txEl>
                                          </p:spTgt>
                                        </p:tgtEl>
                                        <p:attrNameLst>
                                          <p:attrName>style.visibility</p:attrName>
                                        </p:attrNameLst>
                                      </p:cBhvr>
                                      <p:to>
                                        <p:strVal val="visible"/>
                                      </p:to>
                                    </p:set>
                                    <p:anim calcmode="lin" valueType="num">
                                      <p:cBhvr additive="base">
                                        <p:cTn id="17" dur="500" fill="hold"/>
                                        <p:tgtEl>
                                          <p:spTgt spid="15">
                                            <p:txEl>
                                              <p:pRg st="1" end="1"/>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15">
                                            <p:txEl>
                                              <p:pRg st="1" end="1"/>
                                            </p:txEl>
                                          </p:spTgt>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15">
                                            <p:txEl>
                                              <p:pRg st="2" end="2"/>
                                            </p:txEl>
                                          </p:spTgt>
                                        </p:tgtEl>
                                        <p:attrNameLst>
                                          <p:attrName>style.visibility</p:attrName>
                                        </p:attrNameLst>
                                      </p:cBhvr>
                                      <p:to>
                                        <p:strVal val="visible"/>
                                      </p:to>
                                    </p:set>
                                    <p:anim calcmode="lin" valueType="num">
                                      <p:cBhvr additive="base">
                                        <p:cTn id="21" dur="500" fill="hold"/>
                                        <p:tgtEl>
                                          <p:spTgt spid="15">
                                            <p:txEl>
                                              <p:pRg st="2" end="2"/>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15">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5">
                                            <p:txEl>
                                              <p:pRg st="3" end="3"/>
                                            </p:txEl>
                                          </p:spTgt>
                                        </p:tgtEl>
                                        <p:attrNameLst>
                                          <p:attrName>style.visibility</p:attrName>
                                        </p:attrNameLst>
                                      </p:cBhvr>
                                      <p:to>
                                        <p:strVal val="visible"/>
                                      </p:to>
                                    </p:set>
                                    <p:anim calcmode="lin" valueType="num">
                                      <p:cBhvr additive="base">
                                        <p:cTn id="27" dur="500" fill="hold"/>
                                        <p:tgtEl>
                                          <p:spTgt spid="15">
                                            <p:txEl>
                                              <p:pRg st="3" end="3"/>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15">
                                            <p:txEl>
                                              <p:pRg st="3" end="3"/>
                                            </p:txEl>
                                          </p:spTgt>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5">
                                            <p:txEl>
                                              <p:pRg st="4" end="4"/>
                                            </p:txEl>
                                          </p:spTgt>
                                        </p:tgtEl>
                                        <p:attrNameLst>
                                          <p:attrName>style.visibility</p:attrName>
                                        </p:attrNameLst>
                                      </p:cBhvr>
                                      <p:to>
                                        <p:strVal val="visible"/>
                                      </p:to>
                                    </p:set>
                                    <p:anim calcmode="lin" valueType="num">
                                      <p:cBhvr additive="base">
                                        <p:cTn id="31" dur="500" fill="hold"/>
                                        <p:tgtEl>
                                          <p:spTgt spid="15">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5">
                                            <p:txEl>
                                              <p:pRg st="4" end="4"/>
                                            </p:txEl>
                                          </p:spTgt>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5">
                                            <p:txEl>
                                              <p:pRg st="5" end="5"/>
                                            </p:txEl>
                                          </p:spTgt>
                                        </p:tgtEl>
                                        <p:attrNameLst>
                                          <p:attrName>style.visibility</p:attrName>
                                        </p:attrNameLst>
                                      </p:cBhvr>
                                      <p:to>
                                        <p:strVal val="visible"/>
                                      </p:to>
                                    </p:set>
                                    <p:anim calcmode="lin" valueType="num">
                                      <p:cBhvr additive="base">
                                        <p:cTn id="35" dur="500" fill="hold"/>
                                        <p:tgtEl>
                                          <p:spTgt spid="15">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15">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15"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5" y="908720"/>
            <a:ext cx="1909762" cy="830997"/>
          </a:xfrm>
          <a:prstGeom prst="rect">
            <a:avLst/>
          </a:prstGeom>
          <a:noFill/>
        </p:spPr>
        <p:txBody>
          <a:bodyPr wrap="square" rtlCol="0">
            <a:spAutoFit/>
          </a:bodyPr>
          <a:lstStyle/>
          <a:p>
            <a:r>
              <a:rPr lang="en-US" sz="4800" dirty="0">
                <a:solidFill>
                  <a:srgbClr val="F3901D"/>
                </a:solidFill>
                <a:latin typeface="Bebas Neue" pitchFamily="34" charset="0"/>
              </a:rPr>
              <a:t>So…</a:t>
            </a:r>
          </a:p>
        </p:txBody>
      </p:sp>
      <p:sp>
        <p:nvSpPr>
          <p:cNvPr id="2" name="Slide Number Placeholder 1"/>
          <p:cNvSpPr>
            <a:spLocks noGrp="1"/>
          </p:cNvSpPr>
          <p:nvPr>
            <p:ph type="sldNum" sz="quarter" idx="12"/>
          </p:nvPr>
        </p:nvSpPr>
        <p:spPr/>
        <p:txBody>
          <a:bodyPr/>
          <a:lstStyle/>
          <a:p>
            <a:fld id="{EA3C26B9-3D3F-4A24-BC23-BC70DDDBE78D}" type="slidenum">
              <a:rPr lang="en-US" smtClean="0"/>
              <a:pPr/>
              <a:t>7</a:t>
            </a:fld>
            <a:endParaRPr lang="en-US"/>
          </a:p>
        </p:txBody>
      </p:sp>
      <p:pic>
        <p:nvPicPr>
          <p:cNvPr id="1026" name="Picture 2" descr="https://www.ykode.com/assets/posts/branch-all-the-thing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3688" y="1739717"/>
            <a:ext cx="5106144" cy="3829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7860695"/>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5" y="908720"/>
            <a:ext cx="4320480" cy="830997"/>
          </a:xfrm>
          <a:prstGeom prst="rect">
            <a:avLst/>
          </a:prstGeom>
          <a:noFill/>
        </p:spPr>
        <p:txBody>
          <a:bodyPr wrap="square" rtlCol="0">
            <a:spAutoFit/>
          </a:bodyPr>
          <a:lstStyle/>
          <a:p>
            <a:r>
              <a:rPr lang="en-US" sz="4800" dirty="0">
                <a:solidFill>
                  <a:srgbClr val="F3901D"/>
                </a:solidFill>
                <a:latin typeface="Bebas Neue" pitchFamily="34" charset="0"/>
              </a:rPr>
              <a:t>DEMO</a:t>
            </a:r>
          </a:p>
        </p:txBody>
      </p:sp>
      <p:sp>
        <p:nvSpPr>
          <p:cNvPr id="12" name="TextBox 11"/>
          <p:cNvSpPr txBox="1"/>
          <p:nvPr/>
        </p:nvSpPr>
        <p:spPr>
          <a:xfrm>
            <a:off x="323528" y="1556792"/>
            <a:ext cx="7056784" cy="523220"/>
          </a:xfrm>
          <a:prstGeom prst="rect">
            <a:avLst/>
          </a:prstGeom>
          <a:noFill/>
        </p:spPr>
        <p:txBody>
          <a:bodyPr wrap="square" rtlCol="0">
            <a:spAutoFit/>
          </a:bodyPr>
          <a:lstStyle/>
          <a:p>
            <a:r>
              <a:rPr lang="en-US" sz="2800" dirty="0">
                <a:solidFill>
                  <a:schemeClr val="tx1">
                    <a:lumMod val="65000"/>
                    <a:lumOff val="35000"/>
                  </a:schemeClr>
                </a:solidFill>
                <a:latin typeface="Bebas Neue" pitchFamily="34" charset="0"/>
                <a:ea typeface="Raleway" pitchFamily="2" charset="0"/>
              </a:rPr>
              <a:t>What happens when we pull?</a:t>
            </a:r>
          </a:p>
        </p:txBody>
      </p:sp>
      <p:sp>
        <p:nvSpPr>
          <p:cNvPr id="2" name="Slide Number Placeholder 1"/>
          <p:cNvSpPr>
            <a:spLocks noGrp="1"/>
          </p:cNvSpPr>
          <p:nvPr>
            <p:ph type="sldNum" sz="quarter" idx="12"/>
          </p:nvPr>
        </p:nvSpPr>
        <p:spPr/>
        <p:txBody>
          <a:bodyPr/>
          <a:lstStyle/>
          <a:p>
            <a:fld id="{EA3C26B9-3D3F-4A24-BC23-BC70DDDBE78D}" type="slidenum">
              <a:rPr lang="en-US" smtClean="0"/>
              <a:pPr/>
              <a:t>8</a:t>
            </a:fld>
            <a:endParaRPr lang="en-US"/>
          </a:p>
        </p:txBody>
      </p:sp>
      <p:pic>
        <p:nvPicPr>
          <p:cNvPr id="8" name="Picture 7"/>
          <p:cNvPicPr>
            <a:picLocks noChangeAspect="1"/>
          </p:cNvPicPr>
          <p:nvPr/>
        </p:nvPicPr>
        <p:blipFill>
          <a:blip r:embed="rId2"/>
          <a:stretch>
            <a:fillRect/>
          </a:stretch>
        </p:blipFill>
        <p:spPr>
          <a:xfrm>
            <a:off x="1331640" y="2276872"/>
            <a:ext cx="6155804" cy="3308183"/>
          </a:xfrm>
          <a:prstGeom prst="rect">
            <a:avLst/>
          </a:prstGeom>
        </p:spPr>
      </p:pic>
    </p:spTree>
    <p:extLst>
      <p:ext uri="{BB962C8B-B14F-4D97-AF65-F5344CB8AC3E}">
        <p14:creationId xmlns:p14="http://schemas.microsoft.com/office/powerpoint/2010/main" val="343861756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85974" y="961564"/>
            <a:ext cx="8858025" cy="830997"/>
          </a:xfrm>
          <a:prstGeom prst="rect">
            <a:avLst/>
          </a:prstGeom>
          <a:noFill/>
        </p:spPr>
        <p:txBody>
          <a:bodyPr wrap="square" rtlCol="0">
            <a:spAutoFit/>
          </a:bodyPr>
          <a:lstStyle/>
          <a:p>
            <a:r>
              <a:rPr lang="en-US" sz="4800" dirty="0">
                <a:solidFill>
                  <a:srgbClr val="F3901D"/>
                </a:solidFill>
                <a:latin typeface="Bebas Neue" pitchFamily="34" charset="0"/>
              </a:rPr>
              <a:t>What if there was a better way?</a:t>
            </a:r>
          </a:p>
        </p:txBody>
      </p:sp>
      <p:sp>
        <p:nvSpPr>
          <p:cNvPr id="12" name="TextBox 11"/>
          <p:cNvSpPr txBox="1"/>
          <p:nvPr/>
        </p:nvSpPr>
        <p:spPr>
          <a:xfrm>
            <a:off x="323528" y="1609636"/>
            <a:ext cx="3456384" cy="523220"/>
          </a:xfrm>
          <a:prstGeom prst="rect">
            <a:avLst/>
          </a:prstGeom>
          <a:noFill/>
        </p:spPr>
        <p:txBody>
          <a:bodyPr wrap="square" rtlCol="0">
            <a:spAutoFit/>
          </a:bodyPr>
          <a:lstStyle/>
          <a:p>
            <a:r>
              <a:rPr lang="en-US" sz="2800" dirty="0">
                <a:solidFill>
                  <a:schemeClr val="tx1">
                    <a:lumMod val="65000"/>
                    <a:lumOff val="35000"/>
                  </a:schemeClr>
                </a:solidFill>
                <a:latin typeface="Bebas Neue" pitchFamily="34" charset="0"/>
                <a:ea typeface="Raleway" pitchFamily="2" charset="0"/>
              </a:rPr>
              <a:t>Merge vs Rebase</a:t>
            </a:r>
          </a:p>
        </p:txBody>
      </p:sp>
      <p:sp>
        <p:nvSpPr>
          <p:cNvPr id="13" name="TextBox 12"/>
          <p:cNvSpPr txBox="1"/>
          <p:nvPr/>
        </p:nvSpPr>
        <p:spPr>
          <a:xfrm>
            <a:off x="327393" y="2276872"/>
            <a:ext cx="3668543" cy="2893100"/>
          </a:xfrm>
          <a:prstGeom prst="rect">
            <a:avLst/>
          </a:prstGeom>
          <a:noFill/>
        </p:spPr>
        <p:txBody>
          <a:bodyPr wrap="square" numCol="1" rtlCol="0">
            <a:spAutoFit/>
          </a:bodyPr>
          <a:lstStyle/>
          <a:p>
            <a:r>
              <a:rPr lang="en-US" sz="1400" dirty="0">
                <a:solidFill>
                  <a:schemeClr val="tx1">
                    <a:lumMod val="50000"/>
                    <a:lumOff val="50000"/>
                  </a:schemeClr>
                </a:solidFill>
                <a:latin typeface="Lato-Light" pitchFamily="34" charset="0"/>
                <a:ea typeface="Raleway" pitchFamily="2" charset="0"/>
              </a:rPr>
              <a:t>Since you don’t need a server to commit, you can rewrite commit history on your local machine!</a:t>
            </a:r>
            <a:endParaRPr lang="hr-HR" sz="1400" dirty="0">
              <a:solidFill>
                <a:schemeClr val="tx1">
                  <a:lumMod val="50000"/>
                  <a:lumOff val="50000"/>
                </a:schemeClr>
              </a:solidFill>
              <a:latin typeface="Lato-Light" pitchFamily="34" charset="0"/>
              <a:ea typeface="Raleway" pitchFamily="2" charset="0"/>
            </a:endParaRPr>
          </a:p>
          <a:p>
            <a:endParaRPr lang="hr-HR" sz="1400" dirty="0">
              <a:solidFill>
                <a:schemeClr val="tx1">
                  <a:lumMod val="50000"/>
                  <a:lumOff val="50000"/>
                </a:schemeClr>
              </a:solidFill>
              <a:latin typeface="Lato-Light" pitchFamily="34" charset="0"/>
              <a:ea typeface="Raleway" pitchFamily="2" charset="0"/>
            </a:endParaRPr>
          </a:p>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Fetching and then Rebasing avoids the automatic merge, allowing you to avoid a possibly unnecessary merge commit.</a:t>
            </a:r>
          </a:p>
          <a:p>
            <a:pPr marL="285750" indent="-285750">
              <a:lnSpc>
                <a:spcPct val="150000"/>
              </a:lnSpc>
              <a:buBlip>
                <a:blip r:embed="rId2"/>
              </a:buBlip>
            </a:pPr>
            <a:r>
              <a:rPr lang="en-US" sz="1400" dirty="0">
                <a:solidFill>
                  <a:schemeClr val="tx1">
                    <a:lumMod val="50000"/>
                    <a:lumOff val="50000"/>
                  </a:schemeClr>
                </a:solidFill>
                <a:latin typeface="Lato-Light" pitchFamily="34" charset="0"/>
                <a:ea typeface="Raleway" pitchFamily="2" charset="0"/>
              </a:rPr>
              <a:t>HOWEVER: only rebase commits that haven’t been pushed to a remote yet!</a:t>
            </a:r>
          </a:p>
          <a:p>
            <a:pPr marL="285750" indent="-285750">
              <a:lnSpc>
                <a:spcPct val="150000"/>
              </a:lnSpc>
              <a:buBlip>
                <a:blip r:embed="rId2"/>
              </a:buBlip>
            </a:pPr>
            <a:endParaRPr lang="en-US" sz="1400" dirty="0">
              <a:solidFill>
                <a:schemeClr val="tx1">
                  <a:lumMod val="50000"/>
                  <a:lumOff val="50000"/>
                </a:schemeClr>
              </a:solidFill>
              <a:latin typeface="Lato-Light" pitchFamily="34" charset="0"/>
              <a:ea typeface="Raleway" pitchFamily="2" charset="0"/>
            </a:endParaRPr>
          </a:p>
        </p:txBody>
      </p:sp>
      <p:sp>
        <p:nvSpPr>
          <p:cNvPr id="2" name="Slide Number Placeholder 1"/>
          <p:cNvSpPr>
            <a:spLocks noGrp="1"/>
          </p:cNvSpPr>
          <p:nvPr>
            <p:ph type="sldNum" sz="quarter" idx="12"/>
          </p:nvPr>
        </p:nvSpPr>
        <p:spPr/>
        <p:txBody>
          <a:bodyPr/>
          <a:lstStyle/>
          <a:p>
            <a:fld id="{EA3C26B9-3D3F-4A24-BC23-BC70DDDBE78D}" type="slidenum">
              <a:rPr lang="en-US" smtClean="0"/>
              <a:pPr/>
              <a:t>9</a:t>
            </a:fld>
            <a:endParaRPr lang="en-US"/>
          </a:p>
        </p:txBody>
      </p:sp>
      <p:pic>
        <p:nvPicPr>
          <p:cNvPr id="3" name="Picture 2"/>
          <p:cNvPicPr>
            <a:picLocks noChangeAspect="1"/>
          </p:cNvPicPr>
          <p:nvPr/>
        </p:nvPicPr>
        <p:blipFill>
          <a:blip r:embed="rId3"/>
          <a:stretch>
            <a:fillRect/>
          </a:stretch>
        </p:blipFill>
        <p:spPr>
          <a:xfrm>
            <a:off x="4073488" y="1824228"/>
            <a:ext cx="4999484" cy="2657133"/>
          </a:xfrm>
          <a:prstGeom prst="rect">
            <a:avLst/>
          </a:prstGeom>
        </p:spPr>
      </p:pic>
    </p:spTree>
    <p:extLst>
      <p:ext uri="{BB962C8B-B14F-4D97-AF65-F5344CB8AC3E}">
        <p14:creationId xmlns:p14="http://schemas.microsoft.com/office/powerpoint/2010/main" val="19391917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3">
                                            <p:txEl>
                                              <p:pRg st="0" end="0"/>
                                            </p:txEl>
                                          </p:spTgt>
                                        </p:tgtEl>
                                        <p:attrNameLst>
                                          <p:attrName>style.visibility</p:attrName>
                                        </p:attrNameLst>
                                      </p:cBhvr>
                                      <p:to>
                                        <p:strVal val="visible"/>
                                      </p:to>
                                    </p:set>
                                    <p:anim calcmode="lin" valueType="num">
                                      <p:cBhvr additive="base">
                                        <p:cTn id="12"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13">
                                            <p:txEl>
                                              <p:pRg st="2" end="2"/>
                                            </p:txEl>
                                          </p:spTgt>
                                        </p:tgtEl>
                                        <p:attrNameLst>
                                          <p:attrName>style.visibility</p:attrName>
                                        </p:attrNameLst>
                                      </p:cBhvr>
                                      <p:to>
                                        <p:strVal val="visible"/>
                                      </p:to>
                                    </p:set>
                                    <p:anim calcmode="lin" valueType="num">
                                      <p:cBhvr additive="base">
                                        <p:cTn id="18" dur="500" fill="hold"/>
                                        <p:tgtEl>
                                          <p:spTgt spid="1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1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3">
                                            <p:txEl>
                                              <p:pRg st="3" end="3"/>
                                            </p:txEl>
                                          </p:spTgt>
                                        </p:tgtEl>
                                        <p:attrNameLst>
                                          <p:attrName>style.visibility</p:attrName>
                                        </p:attrNameLst>
                                      </p:cBhvr>
                                      <p:to>
                                        <p:strVal val="visible"/>
                                      </p:to>
                                    </p:set>
                                    <p:anim calcmode="lin" valueType="num">
                                      <p:cBhvr additive="base">
                                        <p:cTn id="24" dur="500" fill="hold"/>
                                        <p:tgtEl>
                                          <p:spTgt spid="13">
                                            <p:txEl>
                                              <p:pRg st="3" end="3"/>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1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build="p"/>
    </p:bldLst>
  </p:timing>
</p:sld>
</file>

<file path=ppt/theme/theme1.xml><?xml version="1.0" encoding="utf-8"?>
<a:theme xmlns:a="http://schemas.openxmlformats.org/drawingml/2006/main" name="Omni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mni Theme">
      <a:majorFont>
        <a:latin typeface="Bebas Neue"/>
        <a:ea typeface=""/>
        <a:cs typeface=""/>
      </a:majorFont>
      <a:minorFont>
        <a:latin typeface="Lato-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irst Slide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401d87b-50bb-41a2-9713-b7b86698e2db">EFQR575P25AT-62-22</_dlc_DocId>
    <_dlc_DocIdUrl xmlns="7401d87b-50bb-41a2-9713-b7b86698e2db">
      <Url>https://bp.omniresources.com/BP/OmniU/_layouts/DocIdRedir.aspx?ID=EFQR575P25AT-62-22</Url>
      <Description>EFQR575P25AT-62-22</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35771CBA9B8D7D4EAB55348E11CDFA3F" ma:contentTypeVersion="0" ma:contentTypeDescription="Create a new document." ma:contentTypeScope="" ma:versionID="737d2cda4fb8d122403c9d88c2c61ddf">
  <xsd:schema xmlns:xsd="http://www.w3.org/2001/XMLSchema" xmlns:xs="http://www.w3.org/2001/XMLSchema" xmlns:p="http://schemas.microsoft.com/office/2006/metadata/properties" xmlns:ns2="7401d87b-50bb-41a2-9713-b7b86698e2db" targetNamespace="http://schemas.microsoft.com/office/2006/metadata/properties" ma:root="true" ma:fieldsID="6839f2fdccd6add0742fc31a91a2d782" ns2:_="">
    <xsd:import namespace="7401d87b-50bb-41a2-9713-b7b86698e2db"/>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401d87b-50bb-41a2-9713-b7b86698e2db"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CFD9E70-470E-4702-AAED-4A0418A3CDA4}">
  <ds:schemaRefs>
    <ds:schemaRef ds:uri="http://schemas.microsoft.com/sharepoint/v3/contenttype/forms"/>
  </ds:schemaRefs>
</ds:datastoreItem>
</file>

<file path=customXml/itemProps2.xml><?xml version="1.0" encoding="utf-8"?>
<ds:datastoreItem xmlns:ds="http://schemas.openxmlformats.org/officeDocument/2006/customXml" ds:itemID="{E2B45849-B4BF-41EB-84BF-C11A744B1FA2}">
  <ds:schemaRefs>
    <ds:schemaRef ds:uri="http://schemas.microsoft.com/sharepoint/events"/>
  </ds:schemaRefs>
</ds:datastoreItem>
</file>

<file path=customXml/itemProps3.xml><?xml version="1.0" encoding="utf-8"?>
<ds:datastoreItem xmlns:ds="http://schemas.openxmlformats.org/officeDocument/2006/customXml" ds:itemID="{5339CEF0-3504-4032-8CD4-FC3EB753FBDB}">
  <ds:schemaRefs>
    <ds:schemaRef ds:uri="7401d87b-50bb-41a2-9713-b7b86698e2db"/>
    <ds:schemaRef ds:uri="http://schemas.microsoft.com/office/2006/documentManagement/types"/>
    <ds:schemaRef ds:uri="http://purl.org/dc/elements/1.1/"/>
    <ds:schemaRef ds:uri="http://schemas.microsoft.com/office/2006/metadata/properties"/>
    <ds:schemaRef ds:uri="http://schemas.openxmlformats.org/package/2006/metadata/core-properties"/>
    <ds:schemaRef ds:uri="http://purl.org/dc/terms/"/>
    <ds:schemaRef ds:uri="http://schemas.microsoft.com/office/infopath/2007/PartnerControls"/>
    <ds:schemaRef ds:uri="http://www.w3.org/XML/1998/namespace"/>
    <ds:schemaRef ds:uri="http://purl.org/dc/dcmitype/"/>
  </ds:schemaRefs>
</ds:datastoreItem>
</file>

<file path=customXml/itemProps4.xml><?xml version="1.0" encoding="utf-8"?>
<ds:datastoreItem xmlns:ds="http://schemas.openxmlformats.org/officeDocument/2006/customXml" ds:itemID="{BD871270-AE57-435D-AABB-DA43138A73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401d87b-50bb-41a2-9713-b7b86698e2d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1185</TotalTime>
  <Words>974</Words>
  <Application>Microsoft Office PowerPoint</Application>
  <PresentationFormat>On-screen Show (4:3)</PresentationFormat>
  <Paragraphs>98</Paragraphs>
  <Slides>18</Slides>
  <Notes>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18</vt:i4>
      </vt:variant>
    </vt:vector>
  </HeadingPairs>
  <TitlesOfParts>
    <vt:vector size="30" baseType="lpstr">
      <vt:lpstr>Arial</vt:lpstr>
      <vt:lpstr>Bebas Neue</vt:lpstr>
      <vt:lpstr>BeforeBreakfast Medium</vt:lpstr>
      <vt:lpstr>Calibri</vt:lpstr>
      <vt:lpstr>Lato</vt:lpstr>
      <vt:lpstr>Lato Light</vt:lpstr>
      <vt:lpstr>Lato-Light</vt:lpstr>
      <vt:lpstr>Open Sans Light</vt:lpstr>
      <vt:lpstr>Raleway</vt:lpstr>
      <vt:lpstr>Wingdings</vt:lpstr>
      <vt:lpstr>Omni Theme</vt:lpstr>
      <vt:lpstr>First Slide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ubu</dc:creator>
  <cp:lastModifiedBy>Mike Rosack</cp:lastModifiedBy>
  <cp:revision>71</cp:revision>
  <dcterms:created xsi:type="dcterms:W3CDTF">2015-01-28T17:34:31Z</dcterms:created>
  <dcterms:modified xsi:type="dcterms:W3CDTF">2016-09-21T18:00:29Z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dlc_DocIdItemGuid">
    <vt:lpwstr>7795a15e-a592-45da-aa1c-a3bff7afade5</vt:lpwstr>
  </property>
  <property fmtid="{D5CDD505-2E9C-101B-9397-08002B2CF9AE}" pid="3" name="ContentTypeId">
    <vt:lpwstr>0x01010035771CBA9B8D7D4EAB55348E11CDFA3F</vt:lpwstr>
  </property>
</Properties>
</file>

<file path=docProps/thumbnail.jpeg>
</file>